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Lst>
  <p:sldSz cy="5143500" cx="9144000"/>
  <p:notesSz cx="6858000" cy="9144000"/>
  <p:embeddedFontLst>
    <p:embeddedFont>
      <p:font typeface="Bungee"/>
      <p:regular r:id="rId154"/>
    </p:embeddedFont>
    <p:embeddedFont>
      <p:font typeface="Rajdhani Medium"/>
      <p:regular r:id="rId155"/>
      <p:bold r:id="rId156"/>
    </p:embeddedFont>
    <p:embeddedFont>
      <p:font typeface="Advent Pro Medium"/>
      <p:regular r:id="rId157"/>
      <p:bold r:id="rId158"/>
    </p:embeddedFont>
    <p:embeddedFont>
      <p:font typeface="Advent Pro"/>
      <p:regular r:id="rId159"/>
      <p:bold r:id="rId1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A11F3D-60D6-483E-91C4-D9A2AAB3F838}">
  <a:tblStyle styleId="{CBA11F3D-60D6-483E-91C4-D9A2AAB3F83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160" Type="http://schemas.openxmlformats.org/officeDocument/2006/relationships/font" Target="fonts/AdventPro-bold.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AdventPro-regular.fntdata"/><Relationship Id="rId59" Type="http://schemas.openxmlformats.org/officeDocument/2006/relationships/slide" Target="slides/slide53.xml"/><Relationship Id="rId154" Type="http://schemas.openxmlformats.org/officeDocument/2006/relationships/font" Target="fonts/Bungee-regular.fntdata"/><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font" Target="fonts/AdventProMedium-bold.fntdata"/><Relationship Id="rId157" Type="http://schemas.openxmlformats.org/officeDocument/2006/relationships/font" Target="fonts/AdventProMedium-regular.fntdata"/><Relationship Id="rId156" Type="http://schemas.openxmlformats.org/officeDocument/2006/relationships/font" Target="fonts/RajdhaniMedium-bold.fntdata"/><Relationship Id="rId155" Type="http://schemas.openxmlformats.org/officeDocument/2006/relationships/font" Target="fonts/Rajdhani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d145e1950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d145e1950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ca22ad7c8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ca22ad7c8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ca22ad7c8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ca22ad7c8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ca22ad7c8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ca22ad7c8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ca22ad7c8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ca22ad7c8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ca22ad7c8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ca22ad7c8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ca22ad7c8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ca22ad7c8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ca22ad7c8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ca22ad7c8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ca22ad7c8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ca22ad7c8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ca22ad7c8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ca22ad7c8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ca22ad7c8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ca22ad7c8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bd145e1950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bd145e1950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ca22ad7c8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ca22ad7c8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ca22ad7c8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ca22ad7c8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ca22ad7c8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ca22ad7c8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ca22ad7c8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ca22ad7c8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ca22ad7c8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ca22ad7c8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ca22ad7c8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ca22ad7c8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ca22ad7c8d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ca22ad7c8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ca22ad7c8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ca22ad7c8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ca22ad7c8d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ca22ad7c8d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ca22ad7c8d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ca22ad7c8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d145e1950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d145e1950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ca22ad7c8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ca22ad7c8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ca22ad7c8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ca22ad7c8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ca22ad7c8d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ca22ad7c8d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ca22ad7c8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ca22ad7c8d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ca22ad7c8d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ca22ad7c8d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ca22ad7c8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ca22ad7c8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ca22ad7c8d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ca22ad7c8d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ca22ad7c8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ca22ad7c8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ca22ad7c8d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ca22ad7c8d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ca22ad7c8d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ca22ad7c8d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bd145e1950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bd145e1950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ca22ad7c8d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ca22ad7c8d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ca22ad7c8d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ca22ad7c8d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ca22ad7c8d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ca22ad7c8d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ca22ad7c8d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ca22ad7c8d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ca22ad7c8d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ca22ad7c8d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ca22ad7c8d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ca22ad7c8d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ca22ad7c8d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ca22ad7c8d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ca8f44ebb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ca8f44ebb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ca8f44ebb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ca8f44ebb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ca8f44ebb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ca8f44ebb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d145e1950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d145e1950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ca8f44ebb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ca8f44ebb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ca8f44ebb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ca8f44ebb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ca8f44ebb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ca8f44ebb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ca8f44ebb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ca8f44ebb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ca8f44ebb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ca8f44ebb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ca8f44ebb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ca8f44ebb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ca8f44ebb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ca8f44ebb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ca8f44ebb3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ca8f44ebb3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d145e1950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bd145e1950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d145e1950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d145e1950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d145e195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d145e195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d145e1950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bd145e1950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d145e1950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d145e1950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d145e195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d145e195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d145e1950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bd145e1950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bd145e1950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bd145e1950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d145e1950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d145e1950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bd145e1950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bd145e1950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d145e1950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bd145e1950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d145e1950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d145e1950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d145e1950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bd145e1950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d145e1950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d145e1950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d145e1950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d145e1950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bd145e1950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bd145e1950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d145e195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bd145e195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d145e1950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d145e1950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bd145e1950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bd145e1950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bd145e1950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bd145e1950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bd145e1950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bd145e1950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bd145e1950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bd145e1950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bd145e1950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bd145e1950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bd145e1950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bd145e1950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d145e1950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d145e1950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bd145e1950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bd145e1950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bd145e1950_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bd145e1950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d145e195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bd145e195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bd145e1950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bd145e1950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d145e1950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bd145e1950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bd145e1950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bd145e1950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d145e1950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d145e1950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d145e1950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d145e1950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d145e1950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d145e1950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d145e1950_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d145e1950_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bd97777f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bd97777f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bd97777f3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bd97777f3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bd97777f3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bd97777f3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d145e195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d145e195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bd97777f3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bd97777f3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bd97777f3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bd97777f3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d97777f3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bd97777f3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bd97777f3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bd97777f3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d97777f3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bd97777f3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bd97777f3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bd97777f3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bd97777f3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bd97777f3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bd97777f3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bd97777f3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bd97777f3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bd97777f3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bd97777f3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bd97777f3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d145e195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d145e195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bd97777f3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bd97777f3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bd97777f3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bd97777f3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bd97777f3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bd97777f3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d97777f3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bd97777f3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bd97777f3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bd97777f3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bd97777f3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bd97777f3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bd97777f3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bd97777f3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bd97777f3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bd97777f3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d97777f3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d97777f3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bd97777f3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bd97777f3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d145e195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d145e195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bd97777f3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bd97777f3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bd97777f3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bd97777f3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bd97777f3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bd97777f3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bd97777f35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bd97777f35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bd97777f35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bd97777f35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bd97777f35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bd97777f35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bd97777f3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bd97777f3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bd97777f3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bd97777f3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d97777f35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d97777f35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c6781726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c6781726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d145e1950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d145e195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c67817264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c67817264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c67817264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c67817264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c67817264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c67817264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67817264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67817264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c67817264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c67817264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c8c7198a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c8c7198a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c8c7198a6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c8c7198a6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c8c7198a6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c8c7198a6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c67817264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c67817264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c8c7198a6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c8c7198a6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d145e1950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d145e1950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c8c7198a6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c8c7198a6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c8c7198a6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c8c7198a6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c8c7198a6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c8c7198a6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c8c7198a6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c8c7198a6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ca22ad7c8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ca22ad7c8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ca22ad7c8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ca22ad7c8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ca22ad7c8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ca22ad7c8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ca22ad7c8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ca22ad7c8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ca22ad7c8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ca22ad7c8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ca22ad7c8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ca22ad7c8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91225" y="646725"/>
            <a:ext cx="3699600" cy="120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10" name="Google Shape;10;p2"/>
          <p:cNvSpPr txBox="1"/>
          <p:nvPr>
            <p:ph idx="1" type="subTitle"/>
          </p:nvPr>
        </p:nvSpPr>
        <p:spPr>
          <a:xfrm>
            <a:off x="833673" y="2245248"/>
            <a:ext cx="810000" cy="33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11"/>
          <p:cNvSpPr txBox="1"/>
          <p:nvPr>
            <p:ph hasCustomPrompt="1" type="title"/>
          </p:nvPr>
        </p:nvSpPr>
        <p:spPr>
          <a:xfrm>
            <a:off x="2183400" y="2916275"/>
            <a:ext cx="4777200" cy="1111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36" name="Google Shape;36;p11"/>
          <p:cNvSpPr txBox="1"/>
          <p:nvPr>
            <p:ph idx="1" type="body"/>
          </p:nvPr>
        </p:nvSpPr>
        <p:spPr>
          <a:xfrm>
            <a:off x="2183400" y="3926475"/>
            <a:ext cx="4777200" cy="6189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Clr>
                <a:schemeClr val="lt1"/>
              </a:buClr>
              <a:buSzPts val="1600"/>
              <a:buChar char="●"/>
              <a:defRPr sz="1600">
                <a:solidFill>
                  <a:schemeClr val="lt1"/>
                </a:solidFill>
              </a:defRPr>
            </a:lvl1pPr>
            <a:lvl2pPr indent="-330200" lvl="1" marL="914400" algn="ctr">
              <a:spcBef>
                <a:spcPts val="1600"/>
              </a:spcBef>
              <a:spcAft>
                <a:spcPts val="0"/>
              </a:spcAft>
              <a:buClr>
                <a:schemeClr val="lt1"/>
              </a:buClr>
              <a:buSzPts val="1600"/>
              <a:buChar char="○"/>
              <a:defRPr sz="1600">
                <a:solidFill>
                  <a:schemeClr val="lt1"/>
                </a:solidFill>
              </a:defRPr>
            </a:lvl2pPr>
            <a:lvl3pPr indent="-330200" lvl="2" marL="1371600" algn="ctr">
              <a:spcBef>
                <a:spcPts val="1600"/>
              </a:spcBef>
              <a:spcAft>
                <a:spcPts val="0"/>
              </a:spcAft>
              <a:buClr>
                <a:schemeClr val="lt1"/>
              </a:buClr>
              <a:buSzPts val="1600"/>
              <a:buChar char="■"/>
              <a:defRPr sz="1600">
                <a:solidFill>
                  <a:schemeClr val="lt1"/>
                </a:solidFill>
              </a:defRPr>
            </a:lvl3pPr>
            <a:lvl4pPr indent="-330200" lvl="3" marL="1828800" algn="ctr">
              <a:spcBef>
                <a:spcPts val="1600"/>
              </a:spcBef>
              <a:spcAft>
                <a:spcPts val="0"/>
              </a:spcAft>
              <a:buClr>
                <a:schemeClr val="lt1"/>
              </a:buClr>
              <a:buSzPts val="1600"/>
              <a:buChar char="●"/>
              <a:defRPr sz="1600">
                <a:solidFill>
                  <a:schemeClr val="lt1"/>
                </a:solidFill>
              </a:defRPr>
            </a:lvl4pPr>
            <a:lvl5pPr indent="-330200" lvl="4" marL="2286000" algn="ctr">
              <a:spcBef>
                <a:spcPts val="1600"/>
              </a:spcBef>
              <a:spcAft>
                <a:spcPts val="0"/>
              </a:spcAft>
              <a:buClr>
                <a:schemeClr val="lt1"/>
              </a:buClr>
              <a:buSzPts val="1600"/>
              <a:buChar char="○"/>
              <a:defRPr sz="1600">
                <a:solidFill>
                  <a:schemeClr val="lt1"/>
                </a:solidFill>
              </a:defRPr>
            </a:lvl5pPr>
            <a:lvl6pPr indent="-330200" lvl="5" marL="2743200" algn="ctr">
              <a:spcBef>
                <a:spcPts val="1600"/>
              </a:spcBef>
              <a:spcAft>
                <a:spcPts val="0"/>
              </a:spcAft>
              <a:buClr>
                <a:schemeClr val="lt1"/>
              </a:buClr>
              <a:buSzPts val="1600"/>
              <a:buChar char="■"/>
              <a:defRPr sz="1600">
                <a:solidFill>
                  <a:schemeClr val="lt1"/>
                </a:solidFill>
              </a:defRPr>
            </a:lvl6pPr>
            <a:lvl7pPr indent="-330200" lvl="6" marL="3200400" algn="ctr">
              <a:spcBef>
                <a:spcPts val="1600"/>
              </a:spcBef>
              <a:spcAft>
                <a:spcPts val="0"/>
              </a:spcAft>
              <a:buClr>
                <a:schemeClr val="lt1"/>
              </a:buClr>
              <a:buSzPts val="1600"/>
              <a:buChar char="●"/>
              <a:defRPr sz="1600">
                <a:solidFill>
                  <a:schemeClr val="lt1"/>
                </a:solidFill>
              </a:defRPr>
            </a:lvl7pPr>
            <a:lvl8pPr indent="-330200" lvl="7" marL="3657600" algn="ctr">
              <a:spcBef>
                <a:spcPts val="1600"/>
              </a:spcBef>
              <a:spcAft>
                <a:spcPts val="0"/>
              </a:spcAft>
              <a:buClr>
                <a:schemeClr val="lt1"/>
              </a:buClr>
              <a:buSzPts val="1600"/>
              <a:buChar char="○"/>
              <a:defRPr sz="1600">
                <a:solidFill>
                  <a:schemeClr val="lt1"/>
                </a:solidFill>
              </a:defRPr>
            </a:lvl8pPr>
            <a:lvl9pPr indent="-330200" lvl="8" marL="4114800" algn="ctr">
              <a:spcBef>
                <a:spcPts val="1600"/>
              </a:spcBef>
              <a:spcAft>
                <a:spcPts val="1600"/>
              </a:spcAft>
              <a:buClr>
                <a:schemeClr val="lt1"/>
              </a:buClr>
              <a:buSzPts val="1600"/>
              <a:buChar char="■"/>
              <a:defRPr sz="1600">
                <a:solidFill>
                  <a:schemeClr val="lt1"/>
                </a:solidFill>
              </a:defRPr>
            </a:lvl9pPr>
          </a:lstStyle>
          <a:p/>
        </p:txBody>
      </p:sp>
      <p:sp>
        <p:nvSpPr>
          <p:cNvPr id="37" name="Google Shape;37;p11"/>
          <p:cNvSpPr txBox="1"/>
          <p:nvPr>
            <p:ph idx="2" type="title"/>
          </p:nvPr>
        </p:nvSpPr>
        <p:spPr>
          <a:xfrm>
            <a:off x="817800" y="444350"/>
            <a:ext cx="5283000" cy="81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8" name="Shape 3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3"/>
          <p:cNvSpPr txBox="1"/>
          <p:nvPr>
            <p:ph type="title"/>
          </p:nvPr>
        </p:nvSpPr>
        <p:spPr>
          <a:xfrm>
            <a:off x="817800" y="444350"/>
            <a:ext cx="6555000" cy="81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1" name="Google Shape;41;p13"/>
          <p:cNvSpPr txBox="1"/>
          <p:nvPr>
            <p:ph idx="1" type="body"/>
          </p:nvPr>
        </p:nvSpPr>
        <p:spPr>
          <a:xfrm>
            <a:off x="817800" y="1331150"/>
            <a:ext cx="7065300" cy="3005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4"/>
          <p:cNvSpPr txBox="1"/>
          <p:nvPr>
            <p:ph type="ctrTitle"/>
          </p:nvPr>
        </p:nvSpPr>
        <p:spPr>
          <a:xfrm>
            <a:off x="2722200" y="1712388"/>
            <a:ext cx="3699600" cy="705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44" name="Google Shape;44;p14"/>
          <p:cNvSpPr txBox="1"/>
          <p:nvPr>
            <p:ph idx="1" type="subTitle"/>
          </p:nvPr>
        </p:nvSpPr>
        <p:spPr>
          <a:xfrm>
            <a:off x="2641350" y="2695513"/>
            <a:ext cx="3861300" cy="73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1_1">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15"/>
          <p:cNvSpPr txBox="1"/>
          <p:nvPr>
            <p:ph type="ctrTitle"/>
          </p:nvPr>
        </p:nvSpPr>
        <p:spPr>
          <a:xfrm>
            <a:off x="1046200" y="1030188"/>
            <a:ext cx="19500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47" name="Google Shape;47;p15"/>
          <p:cNvSpPr txBox="1"/>
          <p:nvPr>
            <p:ph idx="1" type="subTitle"/>
          </p:nvPr>
        </p:nvSpPr>
        <p:spPr>
          <a:xfrm>
            <a:off x="1046200" y="1380650"/>
            <a:ext cx="1950000" cy="55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48" name="Google Shape;48;p15"/>
          <p:cNvSpPr txBox="1"/>
          <p:nvPr>
            <p:ph idx="2" type="ctrTitle"/>
          </p:nvPr>
        </p:nvSpPr>
        <p:spPr>
          <a:xfrm>
            <a:off x="3597000" y="1030188"/>
            <a:ext cx="19500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49" name="Google Shape;49;p15"/>
          <p:cNvSpPr txBox="1"/>
          <p:nvPr>
            <p:ph idx="3" type="subTitle"/>
          </p:nvPr>
        </p:nvSpPr>
        <p:spPr>
          <a:xfrm>
            <a:off x="3597000" y="1380650"/>
            <a:ext cx="1950000" cy="55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50" name="Google Shape;50;p15"/>
          <p:cNvSpPr txBox="1"/>
          <p:nvPr>
            <p:ph idx="4" type="ctrTitle"/>
          </p:nvPr>
        </p:nvSpPr>
        <p:spPr>
          <a:xfrm>
            <a:off x="6147800" y="1030188"/>
            <a:ext cx="19500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51" name="Google Shape;51;p15"/>
          <p:cNvSpPr txBox="1"/>
          <p:nvPr>
            <p:ph idx="5" type="subTitle"/>
          </p:nvPr>
        </p:nvSpPr>
        <p:spPr>
          <a:xfrm>
            <a:off x="6147800" y="1380650"/>
            <a:ext cx="1950000" cy="55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52" name="Google Shape;52;p15"/>
          <p:cNvSpPr txBox="1"/>
          <p:nvPr>
            <p:ph idx="6" type="ctrTitle"/>
          </p:nvPr>
        </p:nvSpPr>
        <p:spPr>
          <a:xfrm>
            <a:off x="1046200" y="2539688"/>
            <a:ext cx="19500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53" name="Google Shape;53;p15"/>
          <p:cNvSpPr txBox="1"/>
          <p:nvPr>
            <p:ph idx="7" type="subTitle"/>
          </p:nvPr>
        </p:nvSpPr>
        <p:spPr>
          <a:xfrm>
            <a:off x="1046200" y="2890150"/>
            <a:ext cx="1950000" cy="55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54" name="Google Shape;54;p15"/>
          <p:cNvSpPr txBox="1"/>
          <p:nvPr>
            <p:ph idx="8" type="ctrTitle"/>
          </p:nvPr>
        </p:nvSpPr>
        <p:spPr>
          <a:xfrm>
            <a:off x="3597000" y="2539688"/>
            <a:ext cx="19500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55" name="Google Shape;55;p15"/>
          <p:cNvSpPr txBox="1"/>
          <p:nvPr>
            <p:ph idx="9" type="subTitle"/>
          </p:nvPr>
        </p:nvSpPr>
        <p:spPr>
          <a:xfrm>
            <a:off x="3597000" y="2890150"/>
            <a:ext cx="1950000" cy="55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56" name="Google Shape;56;p15"/>
          <p:cNvSpPr txBox="1"/>
          <p:nvPr>
            <p:ph idx="13" type="ctrTitle"/>
          </p:nvPr>
        </p:nvSpPr>
        <p:spPr>
          <a:xfrm>
            <a:off x="6147800" y="2539688"/>
            <a:ext cx="19500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57" name="Google Shape;57;p15"/>
          <p:cNvSpPr txBox="1"/>
          <p:nvPr>
            <p:ph idx="14" type="subTitle"/>
          </p:nvPr>
        </p:nvSpPr>
        <p:spPr>
          <a:xfrm>
            <a:off x="6147800" y="2890150"/>
            <a:ext cx="1950000" cy="55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1">
  <p:cSld name="TITLE_1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6"/>
          <p:cNvSpPr txBox="1"/>
          <p:nvPr>
            <p:ph type="ctrTitle"/>
          </p:nvPr>
        </p:nvSpPr>
        <p:spPr>
          <a:xfrm>
            <a:off x="2019300" y="1722875"/>
            <a:ext cx="5105400" cy="705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2100"/>
              <a:buNone/>
              <a:defRPr sz="2100">
                <a:solidFill>
                  <a:schemeClr val="lt1"/>
                </a:solidFill>
              </a:defRPr>
            </a:lvl1pPr>
            <a:lvl2pPr lvl="1" rtl="0" algn="ctr">
              <a:spcBef>
                <a:spcPts val="0"/>
              </a:spcBef>
              <a:spcAft>
                <a:spcPts val="0"/>
              </a:spcAft>
              <a:buClr>
                <a:schemeClr val="lt1"/>
              </a:buClr>
              <a:buSzPts val="2100"/>
              <a:buNone/>
              <a:defRPr sz="2100">
                <a:solidFill>
                  <a:schemeClr val="lt1"/>
                </a:solidFill>
              </a:defRPr>
            </a:lvl2pPr>
            <a:lvl3pPr lvl="2" rtl="0" algn="ctr">
              <a:spcBef>
                <a:spcPts val="0"/>
              </a:spcBef>
              <a:spcAft>
                <a:spcPts val="0"/>
              </a:spcAft>
              <a:buClr>
                <a:schemeClr val="lt1"/>
              </a:buClr>
              <a:buSzPts val="2100"/>
              <a:buNone/>
              <a:defRPr sz="2100">
                <a:solidFill>
                  <a:schemeClr val="lt1"/>
                </a:solidFill>
              </a:defRPr>
            </a:lvl3pPr>
            <a:lvl4pPr lvl="3" rtl="0" algn="ctr">
              <a:spcBef>
                <a:spcPts val="0"/>
              </a:spcBef>
              <a:spcAft>
                <a:spcPts val="0"/>
              </a:spcAft>
              <a:buClr>
                <a:schemeClr val="lt1"/>
              </a:buClr>
              <a:buSzPts val="2100"/>
              <a:buNone/>
              <a:defRPr sz="2100">
                <a:solidFill>
                  <a:schemeClr val="lt1"/>
                </a:solidFill>
              </a:defRPr>
            </a:lvl4pPr>
            <a:lvl5pPr lvl="4" rtl="0" algn="ctr">
              <a:spcBef>
                <a:spcPts val="0"/>
              </a:spcBef>
              <a:spcAft>
                <a:spcPts val="0"/>
              </a:spcAft>
              <a:buClr>
                <a:schemeClr val="lt1"/>
              </a:buClr>
              <a:buSzPts val="2100"/>
              <a:buNone/>
              <a:defRPr sz="2100">
                <a:solidFill>
                  <a:schemeClr val="lt1"/>
                </a:solidFill>
              </a:defRPr>
            </a:lvl5pPr>
            <a:lvl6pPr lvl="5" rtl="0" algn="ctr">
              <a:spcBef>
                <a:spcPts val="0"/>
              </a:spcBef>
              <a:spcAft>
                <a:spcPts val="0"/>
              </a:spcAft>
              <a:buClr>
                <a:schemeClr val="lt1"/>
              </a:buClr>
              <a:buSzPts val="2100"/>
              <a:buNone/>
              <a:defRPr sz="2100">
                <a:solidFill>
                  <a:schemeClr val="lt1"/>
                </a:solidFill>
              </a:defRPr>
            </a:lvl6pPr>
            <a:lvl7pPr lvl="6" rtl="0" algn="ctr">
              <a:spcBef>
                <a:spcPts val="0"/>
              </a:spcBef>
              <a:spcAft>
                <a:spcPts val="0"/>
              </a:spcAft>
              <a:buClr>
                <a:schemeClr val="lt1"/>
              </a:buClr>
              <a:buSzPts val="2100"/>
              <a:buNone/>
              <a:defRPr sz="2100">
                <a:solidFill>
                  <a:schemeClr val="lt1"/>
                </a:solidFill>
              </a:defRPr>
            </a:lvl7pPr>
            <a:lvl8pPr lvl="7" rtl="0" algn="ctr">
              <a:spcBef>
                <a:spcPts val="0"/>
              </a:spcBef>
              <a:spcAft>
                <a:spcPts val="0"/>
              </a:spcAft>
              <a:buClr>
                <a:schemeClr val="lt1"/>
              </a:buClr>
              <a:buSzPts val="2100"/>
              <a:buNone/>
              <a:defRPr sz="2100">
                <a:solidFill>
                  <a:schemeClr val="lt1"/>
                </a:solidFill>
              </a:defRPr>
            </a:lvl8pPr>
            <a:lvl9pPr lvl="8" rtl="0" algn="ctr">
              <a:spcBef>
                <a:spcPts val="0"/>
              </a:spcBef>
              <a:spcAft>
                <a:spcPts val="0"/>
              </a:spcAft>
              <a:buClr>
                <a:schemeClr val="lt1"/>
              </a:buClr>
              <a:buSzPts val="2100"/>
              <a:buNone/>
              <a:defRPr sz="2100">
                <a:solidFill>
                  <a:schemeClr val="lt1"/>
                </a:solidFill>
              </a:defRPr>
            </a:lvl9pPr>
          </a:lstStyle>
          <a:p/>
        </p:txBody>
      </p:sp>
      <p:sp>
        <p:nvSpPr>
          <p:cNvPr id="60" name="Google Shape;60;p16"/>
          <p:cNvSpPr txBox="1"/>
          <p:nvPr>
            <p:ph idx="1" type="subTitle"/>
          </p:nvPr>
        </p:nvSpPr>
        <p:spPr>
          <a:xfrm>
            <a:off x="2655600" y="2685025"/>
            <a:ext cx="3832800" cy="73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2_1">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7"/>
          <p:cNvSpPr txBox="1"/>
          <p:nvPr>
            <p:ph type="ctrTitle"/>
          </p:nvPr>
        </p:nvSpPr>
        <p:spPr>
          <a:xfrm>
            <a:off x="2337450" y="2930608"/>
            <a:ext cx="4469100" cy="705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2100"/>
              <a:buNone/>
              <a:defRPr sz="2100">
                <a:solidFill>
                  <a:schemeClr val="lt1"/>
                </a:solidFill>
              </a:defRPr>
            </a:lvl1pPr>
            <a:lvl2pPr lvl="1" rtl="0" algn="ctr">
              <a:spcBef>
                <a:spcPts val="0"/>
              </a:spcBef>
              <a:spcAft>
                <a:spcPts val="0"/>
              </a:spcAft>
              <a:buClr>
                <a:schemeClr val="lt1"/>
              </a:buClr>
              <a:buSzPts val="2100"/>
              <a:buNone/>
              <a:defRPr sz="2100">
                <a:solidFill>
                  <a:schemeClr val="lt1"/>
                </a:solidFill>
              </a:defRPr>
            </a:lvl2pPr>
            <a:lvl3pPr lvl="2" rtl="0" algn="ctr">
              <a:spcBef>
                <a:spcPts val="0"/>
              </a:spcBef>
              <a:spcAft>
                <a:spcPts val="0"/>
              </a:spcAft>
              <a:buClr>
                <a:schemeClr val="lt1"/>
              </a:buClr>
              <a:buSzPts val="2100"/>
              <a:buNone/>
              <a:defRPr sz="2100">
                <a:solidFill>
                  <a:schemeClr val="lt1"/>
                </a:solidFill>
              </a:defRPr>
            </a:lvl3pPr>
            <a:lvl4pPr lvl="3" rtl="0" algn="ctr">
              <a:spcBef>
                <a:spcPts val="0"/>
              </a:spcBef>
              <a:spcAft>
                <a:spcPts val="0"/>
              </a:spcAft>
              <a:buClr>
                <a:schemeClr val="lt1"/>
              </a:buClr>
              <a:buSzPts val="2100"/>
              <a:buNone/>
              <a:defRPr sz="2100">
                <a:solidFill>
                  <a:schemeClr val="lt1"/>
                </a:solidFill>
              </a:defRPr>
            </a:lvl4pPr>
            <a:lvl5pPr lvl="4" rtl="0" algn="ctr">
              <a:spcBef>
                <a:spcPts val="0"/>
              </a:spcBef>
              <a:spcAft>
                <a:spcPts val="0"/>
              </a:spcAft>
              <a:buClr>
                <a:schemeClr val="lt1"/>
              </a:buClr>
              <a:buSzPts val="2100"/>
              <a:buNone/>
              <a:defRPr sz="2100">
                <a:solidFill>
                  <a:schemeClr val="lt1"/>
                </a:solidFill>
              </a:defRPr>
            </a:lvl5pPr>
            <a:lvl6pPr lvl="5" rtl="0" algn="ctr">
              <a:spcBef>
                <a:spcPts val="0"/>
              </a:spcBef>
              <a:spcAft>
                <a:spcPts val="0"/>
              </a:spcAft>
              <a:buClr>
                <a:schemeClr val="lt1"/>
              </a:buClr>
              <a:buSzPts val="2100"/>
              <a:buNone/>
              <a:defRPr sz="2100">
                <a:solidFill>
                  <a:schemeClr val="lt1"/>
                </a:solidFill>
              </a:defRPr>
            </a:lvl6pPr>
            <a:lvl7pPr lvl="6" rtl="0" algn="ctr">
              <a:spcBef>
                <a:spcPts val="0"/>
              </a:spcBef>
              <a:spcAft>
                <a:spcPts val="0"/>
              </a:spcAft>
              <a:buClr>
                <a:schemeClr val="lt1"/>
              </a:buClr>
              <a:buSzPts val="2100"/>
              <a:buNone/>
              <a:defRPr sz="2100">
                <a:solidFill>
                  <a:schemeClr val="lt1"/>
                </a:solidFill>
              </a:defRPr>
            </a:lvl7pPr>
            <a:lvl8pPr lvl="7" rtl="0" algn="ctr">
              <a:spcBef>
                <a:spcPts val="0"/>
              </a:spcBef>
              <a:spcAft>
                <a:spcPts val="0"/>
              </a:spcAft>
              <a:buClr>
                <a:schemeClr val="lt1"/>
              </a:buClr>
              <a:buSzPts val="2100"/>
              <a:buNone/>
              <a:defRPr sz="2100">
                <a:solidFill>
                  <a:schemeClr val="lt1"/>
                </a:solidFill>
              </a:defRPr>
            </a:lvl8pPr>
            <a:lvl9pPr lvl="8" rtl="0" algn="ctr">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1" type="subTitle"/>
          </p:nvPr>
        </p:nvSpPr>
        <p:spPr>
          <a:xfrm>
            <a:off x="3667050" y="3931762"/>
            <a:ext cx="1809900" cy="32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TITLE_1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8"/>
          <p:cNvSpPr txBox="1"/>
          <p:nvPr>
            <p:ph type="ctrTitle"/>
          </p:nvPr>
        </p:nvSpPr>
        <p:spPr>
          <a:xfrm>
            <a:off x="1579566" y="2310425"/>
            <a:ext cx="22335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66" name="Google Shape;66;p18"/>
          <p:cNvSpPr txBox="1"/>
          <p:nvPr>
            <p:ph idx="1" type="subTitle"/>
          </p:nvPr>
        </p:nvSpPr>
        <p:spPr>
          <a:xfrm>
            <a:off x="1579566" y="2737081"/>
            <a:ext cx="2233500" cy="82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7" name="Google Shape;67;p18"/>
          <p:cNvSpPr txBox="1"/>
          <p:nvPr>
            <p:ph idx="2" type="ctrTitle"/>
          </p:nvPr>
        </p:nvSpPr>
        <p:spPr>
          <a:xfrm>
            <a:off x="5330934" y="2310425"/>
            <a:ext cx="22335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68" name="Google Shape;68;p18"/>
          <p:cNvSpPr txBox="1"/>
          <p:nvPr>
            <p:ph idx="3" type="subTitle"/>
          </p:nvPr>
        </p:nvSpPr>
        <p:spPr>
          <a:xfrm>
            <a:off x="5330934" y="2737081"/>
            <a:ext cx="2233500" cy="82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9" name="Google Shape;69;p18"/>
          <p:cNvSpPr txBox="1"/>
          <p:nvPr>
            <p:ph idx="4" type="title"/>
          </p:nvPr>
        </p:nvSpPr>
        <p:spPr>
          <a:xfrm>
            <a:off x="817800" y="444350"/>
            <a:ext cx="4137000" cy="81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p:cSld name="TITLE_1_1_1_2">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9"/>
          <p:cNvSpPr txBox="1"/>
          <p:nvPr>
            <p:ph type="ctrTitle"/>
          </p:nvPr>
        </p:nvSpPr>
        <p:spPr>
          <a:xfrm>
            <a:off x="3198148" y="2331450"/>
            <a:ext cx="2747700" cy="776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72" name="Google Shape;72;p19"/>
          <p:cNvSpPr txBox="1"/>
          <p:nvPr>
            <p:ph idx="1" type="subTitle"/>
          </p:nvPr>
        </p:nvSpPr>
        <p:spPr>
          <a:xfrm>
            <a:off x="3455259" y="3027581"/>
            <a:ext cx="2233500" cy="82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3" name="Google Shape;73;p19"/>
          <p:cNvSpPr txBox="1"/>
          <p:nvPr>
            <p:ph idx="2" type="title"/>
          </p:nvPr>
        </p:nvSpPr>
        <p:spPr>
          <a:xfrm>
            <a:off x="817800" y="444350"/>
            <a:ext cx="4137000" cy="81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TITLE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20"/>
          <p:cNvSpPr txBox="1"/>
          <p:nvPr>
            <p:ph type="ctrTitle"/>
          </p:nvPr>
        </p:nvSpPr>
        <p:spPr>
          <a:xfrm>
            <a:off x="893774" y="2310425"/>
            <a:ext cx="18798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76" name="Google Shape;76;p20"/>
          <p:cNvSpPr txBox="1"/>
          <p:nvPr>
            <p:ph idx="1" type="subTitle"/>
          </p:nvPr>
        </p:nvSpPr>
        <p:spPr>
          <a:xfrm>
            <a:off x="893774" y="2737079"/>
            <a:ext cx="1879800" cy="82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7" name="Google Shape;77;p20"/>
          <p:cNvSpPr txBox="1"/>
          <p:nvPr>
            <p:ph idx="2" type="title"/>
          </p:nvPr>
        </p:nvSpPr>
        <p:spPr>
          <a:xfrm>
            <a:off x="817800" y="444350"/>
            <a:ext cx="4137000" cy="81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8" name="Google Shape;78;p20"/>
          <p:cNvSpPr txBox="1"/>
          <p:nvPr>
            <p:ph idx="3" type="ctrTitle"/>
          </p:nvPr>
        </p:nvSpPr>
        <p:spPr>
          <a:xfrm>
            <a:off x="3632099" y="2310425"/>
            <a:ext cx="18798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79" name="Google Shape;79;p20"/>
          <p:cNvSpPr txBox="1"/>
          <p:nvPr>
            <p:ph idx="4" type="subTitle"/>
          </p:nvPr>
        </p:nvSpPr>
        <p:spPr>
          <a:xfrm>
            <a:off x="3632099" y="2737079"/>
            <a:ext cx="1879800" cy="82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80" name="Google Shape;80;p20"/>
          <p:cNvSpPr txBox="1"/>
          <p:nvPr>
            <p:ph idx="5" type="ctrTitle"/>
          </p:nvPr>
        </p:nvSpPr>
        <p:spPr>
          <a:xfrm>
            <a:off x="6370424" y="2310425"/>
            <a:ext cx="18798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81" name="Google Shape;81;p20"/>
          <p:cNvSpPr txBox="1"/>
          <p:nvPr>
            <p:ph idx="6" type="subTitle"/>
          </p:nvPr>
        </p:nvSpPr>
        <p:spPr>
          <a:xfrm>
            <a:off x="6370424" y="2737079"/>
            <a:ext cx="1879800" cy="82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507525" y="1913225"/>
            <a:ext cx="3641100" cy="8418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idx="1" type="subTitle"/>
          </p:nvPr>
        </p:nvSpPr>
        <p:spPr>
          <a:xfrm>
            <a:off x="5152530" y="2755028"/>
            <a:ext cx="2996100" cy="924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rtl="0" algn="r">
              <a:lnSpc>
                <a:spcPct val="100000"/>
              </a:lnSpc>
              <a:spcBef>
                <a:spcPts val="0"/>
              </a:spcBef>
              <a:spcAft>
                <a:spcPts val="0"/>
              </a:spcAft>
              <a:buClr>
                <a:schemeClr val="lt1"/>
              </a:buClr>
              <a:buSzPts val="2800"/>
              <a:buNone/>
              <a:defRPr sz="2800">
                <a:solidFill>
                  <a:schemeClr val="lt1"/>
                </a:solidFill>
              </a:defRPr>
            </a:lvl2pPr>
            <a:lvl3pPr lvl="2" rtl="0" algn="r">
              <a:lnSpc>
                <a:spcPct val="100000"/>
              </a:lnSpc>
              <a:spcBef>
                <a:spcPts val="0"/>
              </a:spcBef>
              <a:spcAft>
                <a:spcPts val="0"/>
              </a:spcAft>
              <a:buClr>
                <a:schemeClr val="lt1"/>
              </a:buClr>
              <a:buSzPts val="2800"/>
              <a:buNone/>
              <a:defRPr sz="2800">
                <a:solidFill>
                  <a:schemeClr val="lt1"/>
                </a:solidFill>
              </a:defRPr>
            </a:lvl3pPr>
            <a:lvl4pPr lvl="3" rtl="0" algn="r">
              <a:lnSpc>
                <a:spcPct val="100000"/>
              </a:lnSpc>
              <a:spcBef>
                <a:spcPts val="0"/>
              </a:spcBef>
              <a:spcAft>
                <a:spcPts val="0"/>
              </a:spcAft>
              <a:buClr>
                <a:schemeClr val="lt1"/>
              </a:buClr>
              <a:buSzPts val="2800"/>
              <a:buNone/>
              <a:defRPr sz="2800">
                <a:solidFill>
                  <a:schemeClr val="lt1"/>
                </a:solidFill>
              </a:defRPr>
            </a:lvl4pPr>
            <a:lvl5pPr lvl="4" rtl="0" algn="r">
              <a:lnSpc>
                <a:spcPct val="100000"/>
              </a:lnSpc>
              <a:spcBef>
                <a:spcPts val="0"/>
              </a:spcBef>
              <a:spcAft>
                <a:spcPts val="0"/>
              </a:spcAft>
              <a:buClr>
                <a:schemeClr val="lt1"/>
              </a:buClr>
              <a:buSzPts val="2800"/>
              <a:buNone/>
              <a:defRPr sz="2800">
                <a:solidFill>
                  <a:schemeClr val="lt1"/>
                </a:solidFill>
              </a:defRPr>
            </a:lvl5pPr>
            <a:lvl6pPr lvl="5" rtl="0" algn="r">
              <a:lnSpc>
                <a:spcPct val="100000"/>
              </a:lnSpc>
              <a:spcBef>
                <a:spcPts val="0"/>
              </a:spcBef>
              <a:spcAft>
                <a:spcPts val="0"/>
              </a:spcAft>
              <a:buClr>
                <a:schemeClr val="lt1"/>
              </a:buClr>
              <a:buSzPts val="2800"/>
              <a:buNone/>
              <a:defRPr sz="2800">
                <a:solidFill>
                  <a:schemeClr val="lt1"/>
                </a:solidFill>
              </a:defRPr>
            </a:lvl6pPr>
            <a:lvl7pPr lvl="6" rtl="0" algn="r">
              <a:lnSpc>
                <a:spcPct val="100000"/>
              </a:lnSpc>
              <a:spcBef>
                <a:spcPts val="0"/>
              </a:spcBef>
              <a:spcAft>
                <a:spcPts val="0"/>
              </a:spcAft>
              <a:buClr>
                <a:schemeClr val="lt1"/>
              </a:buClr>
              <a:buSzPts val="2800"/>
              <a:buNone/>
              <a:defRPr sz="2800">
                <a:solidFill>
                  <a:schemeClr val="lt1"/>
                </a:solidFill>
              </a:defRPr>
            </a:lvl7pPr>
            <a:lvl8pPr lvl="7" rtl="0" algn="r">
              <a:lnSpc>
                <a:spcPct val="100000"/>
              </a:lnSpc>
              <a:spcBef>
                <a:spcPts val="0"/>
              </a:spcBef>
              <a:spcAft>
                <a:spcPts val="0"/>
              </a:spcAft>
              <a:buClr>
                <a:schemeClr val="lt1"/>
              </a:buClr>
              <a:buSzPts val="2800"/>
              <a:buNone/>
              <a:defRPr sz="2800">
                <a:solidFill>
                  <a:schemeClr val="lt1"/>
                </a:solidFill>
              </a:defRPr>
            </a:lvl8pPr>
            <a:lvl9pPr lvl="8" rtl="0" algn="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1 ">
  <p:cSld name="TITLE_1_1_1_1_2">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1"/>
          <p:cNvSpPr txBox="1"/>
          <p:nvPr>
            <p:ph type="title"/>
          </p:nvPr>
        </p:nvSpPr>
        <p:spPr>
          <a:xfrm>
            <a:off x="817800" y="444350"/>
            <a:ext cx="4137000" cy="81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4" name="Google Shape;84;p21"/>
          <p:cNvSpPr txBox="1"/>
          <p:nvPr>
            <p:ph idx="2" type="ctrTitle"/>
          </p:nvPr>
        </p:nvSpPr>
        <p:spPr>
          <a:xfrm>
            <a:off x="3198148" y="3169650"/>
            <a:ext cx="2747700" cy="776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85" name="Google Shape;85;p21"/>
          <p:cNvSpPr txBox="1"/>
          <p:nvPr>
            <p:ph idx="1" type="subTitle"/>
          </p:nvPr>
        </p:nvSpPr>
        <p:spPr>
          <a:xfrm>
            <a:off x="3455259" y="2113181"/>
            <a:ext cx="2233500" cy="823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2">
  <p:cSld name="TITLE_1_3">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2"/>
          <p:cNvSpPr txBox="1"/>
          <p:nvPr>
            <p:ph type="ctrTitle"/>
          </p:nvPr>
        </p:nvSpPr>
        <p:spPr>
          <a:xfrm>
            <a:off x="2320185" y="725025"/>
            <a:ext cx="5756400" cy="70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4800"/>
              <a:buNone/>
              <a:defRPr sz="4800">
                <a:solidFill>
                  <a:schemeClr val="lt1"/>
                </a:solidFill>
              </a:defRPr>
            </a:lvl1pPr>
            <a:lvl2pPr lvl="1" rtl="0" algn="r">
              <a:spcBef>
                <a:spcPts val="0"/>
              </a:spcBef>
              <a:spcAft>
                <a:spcPts val="0"/>
              </a:spcAft>
              <a:buClr>
                <a:schemeClr val="lt1"/>
              </a:buClr>
              <a:buSzPts val="4800"/>
              <a:buNone/>
              <a:defRPr sz="4800">
                <a:solidFill>
                  <a:schemeClr val="lt1"/>
                </a:solidFill>
              </a:defRPr>
            </a:lvl2pPr>
            <a:lvl3pPr lvl="2" rtl="0" algn="r">
              <a:spcBef>
                <a:spcPts val="0"/>
              </a:spcBef>
              <a:spcAft>
                <a:spcPts val="0"/>
              </a:spcAft>
              <a:buClr>
                <a:schemeClr val="lt1"/>
              </a:buClr>
              <a:buSzPts val="4800"/>
              <a:buNone/>
              <a:defRPr sz="4800">
                <a:solidFill>
                  <a:schemeClr val="lt1"/>
                </a:solidFill>
              </a:defRPr>
            </a:lvl3pPr>
            <a:lvl4pPr lvl="3" rtl="0" algn="r">
              <a:spcBef>
                <a:spcPts val="0"/>
              </a:spcBef>
              <a:spcAft>
                <a:spcPts val="0"/>
              </a:spcAft>
              <a:buClr>
                <a:schemeClr val="lt1"/>
              </a:buClr>
              <a:buSzPts val="4800"/>
              <a:buNone/>
              <a:defRPr sz="4800">
                <a:solidFill>
                  <a:schemeClr val="lt1"/>
                </a:solidFill>
              </a:defRPr>
            </a:lvl4pPr>
            <a:lvl5pPr lvl="4" rtl="0" algn="r">
              <a:spcBef>
                <a:spcPts val="0"/>
              </a:spcBef>
              <a:spcAft>
                <a:spcPts val="0"/>
              </a:spcAft>
              <a:buClr>
                <a:schemeClr val="lt1"/>
              </a:buClr>
              <a:buSzPts val="4800"/>
              <a:buNone/>
              <a:defRPr sz="4800">
                <a:solidFill>
                  <a:schemeClr val="lt1"/>
                </a:solidFill>
              </a:defRPr>
            </a:lvl5pPr>
            <a:lvl6pPr lvl="5" rtl="0" algn="r">
              <a:spcBef>
                <a:spcPts val="0"/>
              </a:spcBef>
              <a:spcAft>
                <a:spcPts val="0"/>
              </a:spcAft>
              <a:buClr>
                <a:schemeClr val="lt1"/>
              </a:buClr>
              <a:buSzPts val="4800"/>
              <a:buNone/>
              <a:defRPr sz="4800">
                <a:solidFill>
                  <a:schemeClr val="lt1"/>
                </a:solidFill>
              </a:defRPr>
            </a:lvl6pPr>
            <a:lvl7pPr lvl="6" rtl="0" algn="r">
              <a:spcBef>
                <a:spcPts val="0"/>
              </a:spcBef>
              <a:spcAft>
                <a:spcPts val="0"/>
              </a:spcAft>
              <a:buClr>
                <a:schemeClr val="lt1"/>
              </a:buClr>
              <a:buSzPts val="4800"/>
              <a:buNone/>
              <a:defRPr sz="4800">
                <a:solidFill>
                  <a:schemeClr val="lt1"/>
                </a:solidFill>
              </a:defRPr>
            </a:lvl7pPr>
            <a:lvl8pPr lvl="7" rtl="0" algn="r">
              <a:spcBef>
                <a:spcPts val="0"/>
              </a:spcBef>
              <a:spcAft>
                <a:spcPts val="0"/>
              </a:spcAft>
              <a:buClr>
                <a:schemeClr val="lt1"/>
              </a:buClr>
              <a:buSzPts val="4800"/>
              <a:buNone/>
              <a:defRPr sz="4800">
                <a:solidFill>
                  <a:schemeClr val="lt1"/>
                </a:solidFill>
              </a:defRPr>
            </a:lvl8pPr>
            <a:lvl9pPr lvl="8" rtl="0" algn="r">
              <a:spcBef>
                <a:spcPts val="0"/>
              </a:spcBef>
              <a:spcAft>
                <a:spcPts val="0"/>
              </a:spcAft>
              <a:buClr>
                <a:schemeClr val="lt1"/>
              </a:buClr>
              <a:buSzPts val="4800"/>
              <a:buNone/>
              <a:defRPr sz="4800">
                <a:solidFill>
                  <a:schemeClr val="lt1"/>
                </a:solidFill>
              </a:defRPr>
            </a:lvl9pPr>
          </a:lstStyle>
          <a:p/>
        </p:txBody>
      </p:sp>
      <p:sp>
        <p:nvSpPr>
          <p:cNvPr id="88" name="Google Shape;88;p22"/>
          <p:cNvSpPr txBox="1"/>
          <p:nvPr>
            <p:ph idx="1" type="subTitle"/>
          </p:nvPr>
        </p:nvSpPr>
        <p:spPr>
          <a:xfrm>
            <a:off x="4788275" y="1443900"/>
            <a:ext cx="3288300" cy="414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800"/>
              <a:buFont typeface="Advent Pro Medium"/>
              <a:buNone/>
              <a:defRPr>
                <a:solidFill>
                  <a:schemeClr val="lt1"/>
                </a:solidFill>
                <a:latin typeface="Advent Pro Medium"/>
                <a:ea typeface="Advent Pro Medium"/>
                <a:cs typeface="Advent Pro Medium"/>
                <a:sym typeface="Advent Pro Medium"/>
              </a:defRPr>
            </a:lvl1pPr>
            <a:lvl2pPr lvl="1" rtl="0" algn="r">
              <a:lnSpc>
                <a:spcPct val="100000"/>
              </a:lnSpc>
              <a:spcBef>
                <a:spcPts val="0"/>
              </a:spcBef>
              <a:spcAft>
                <a:spcPts val="0"/>
              </a:spcAft>
              <a:buClr>
                <a:schemeClr val="lt1"/>
              </a:buClr>
              <a:buSzPts val="2800"/>
              <a:buNone/>
              <a:defRPr sz="2800">
                <a:solidFill>
                  <a:schemeClr val="lt1"/>
                </a:solidFill>
              </a:defRPr>
            </a:lvl2pPr>
            <a:lvl3pPr lvl="2" rtl="0" algn="r">
              <a:lnSpc>
                <a:spcPct val="100000"/>
              </a:lnSpc>
              <a:spcBef>
                <a:spcPts val="0"/>
              </a:spcBef>
              <a:spcAft>
                <a:spcPts val="0"/>
              </a:spcAft>
              <a:buClr>
                <a:schemeClr val="lt1"/>
              </a:buClr>
              <a:buSzPts val="2800"/>
              <a:buNone/>
              <a:defRPr sz="2800">
                <a:solidFill>
                  <a:schemeClr val="lt1"/>
                </a:solidFill>
              </a:defRPr>
            </a:lvl3pPr>
            <a:lvl4pPr lvl="3" rtl="0" algn="r">
              <a:lnSpc>
                <a:spcPct val="100000"/>
              </a:lnSpc>
              <a:spcBef>
                <a:spcPts val="0"/>
              </a:spcBef>
              <a:spcAft>
                <a:spcPts val="0"/>
              </a:spcAft>
              <a:buClr>
                <a:schemeClr val="lt1"/>
              </a:buClr>
              <a:buSzPts val="2800"/>
              <a:buNone/>
              <a:defRPr sz="2800">
                <a:solidFill>
                  <a:schemeClr val="lt1"/>
                </a:solidFill>
              </a:defRPr>
            </a:lvl4pPr>
            <a:lvl5pPr lvl="4" rtl="0" algn="r">
              <a:lnSpc>
                <a:spcPct val="100000"/>
              </a:lnSpc>
              <a:spcBef>
                <a:spcPts val="0"/>
              </a:spcBef>
              <a:spcAft>
                <a:spcPts val="0"/>
              </a:spcAft>
              <a:buClr>
                <a:schemeClr val="lt1"/>
              </a:buClr>
              <a:buSzPts val="2800"/>
              <a:buNone/>
              <a:defRPr sz="2800">
                <a:solidFill>
                  <a:schemeClr val="lt1"/>
                </a:solidFill>
              </a:defRPr>
            </a:lvl5pPr>
            <a:lvl6pPr lvl="5" rtl="0" algn="r">
              <a:lnSpc>
                <a:spcPct val="100000"/>
              </a:lnSpc>
              <a:spcBef>
                <a:spcPts val="0"/>
              </a:spcBef>
              <a:spcAft>
                <a:spcPts val="0"/>
              </a:spcAft>
              <a:buClr>
                <a:schemeClr val="lt1"/>
              </a:buClr>
              <a:buSzPts val="2800"/>
              <a:buNone/>
              <a:defRPr sz="2800">
                <a:solidFill>
                  <a:schemeClr val="lt1"/>
                </a:solidFill>
              </a:defRPr>
            </a:lvl6pPr>
            <a:lvl7pPr lvl="6" rtl="0" algn="r">
              <a:lnSpc>
                <a:spcPct val="100000"/>
              </a:lnSpc>
              <a:spcBef>
                <a:spcPts val="0"/>
              </a:spcBef>
              <a:spcAft>
                <a:spcPts val="0"/>
              </a:spcAft>
              <a:buClr>
                <a:schemeClr val="lt1"/>
              </a:buClr>
              <a:buSzPts val="2800"/>
              <a:buNone/>
              <a:defRPr sz="2800">
                <a:solidFill>
                  <a:schemeClr val="lt1"/>
                </a:solidFill>
              </a:defRPr>
            </a:lvl7pPr>
            <a:lvl8pPr lvl="7" rtl="0" algn="r">
              <a:lnSpc>
                <a:spcPct val="100000"/>
              </a:lnSpc>
              <a:spcBef>
                <a:spcPts val="0"/>
              </a:spcBef>
              <a:spcAft>
                <a:spcPts val="0"/>
              </a:spcAft>
              <a:buClr>
                <a:schemeClr val="lt1"/>
              </a:buClr>
              <a:buSzPts val="2800"/>
              <a:buNone/>
              <a:defRPr sz="2800">
                <a:solidFill>
                  <a:schemeClr val="lt1"/>
                </a:solidFill>
              </a:defRPr>
            </a:lvl8pPr>
            <a:lvl9pPr lvl="8" rtl="0" algn="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ONLY_1">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23"/>
          <p:cNvSpPr txBox="1"/>
          <p:nvPr>
            <p:ph type="title"/>
          </p:nvPr>
        </p:nvSpPr>
        <p:spPr>
          <a:xfrm>
            <a:off x="817800" y="444350"/>
            <a:ext cx="3417300" cy="81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rect slide">
  <p:cSld name="CUSTOM">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4"/>
          <p:cNvSpPr txBox="1"/>
          <p:nvPr>
            <p:ph type="title"/>
          </p:nvPr>
        </p:nvSpPr>
        <p:spPr>
          <a:xfrm>
            <a:off x="2454450" y="1574200"/>
            <a:ext cx="4235100" cy="810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correct slide">
  <p:cSld name="CUSTOM_1">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5"/>
          <p:cNvSpPr txBox="1"/>
          <p:nvPr>
            <p:ph type="title"/>
          </p:nvPr>
        </p:nvSpPr>
        <p:spPr>
          <a:xfrm>
            <a:off x="1883550" y="1574200"/>
            <a:ext cx="5376900" cy="810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TITLE_ONLY_1_1">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6"/>
          <p:cNvSpPr txBox="1"/>
          <p:nvPr>
            <p:ph type="title"/>
          </p:nvPr>
        </p:nvSpPr>
        <p:spPr>
          <a:xfrm>
            <a:off x="817800" y="444350"/>
            <a:ext cx="3990600" cy="102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TITLE_ONLY_1_2">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7"/>
          <p:cNvSpPr txBox="1"/>
          <p:nvPr>
            <p:ph type="title"/>
          </p:nvPr>
        </p:nvSpPr>
        <p:spPr>
          <a:xfrm>
            <a:off x="817800" y="444350"/>
            <a:ext cx="3964500" cy="81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2_2">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8"/>
          <p:cNvSpPr txBox="1"/>
          <p:nvPr>
            <p:ph type="ctrTitle"/>
          </p:nvPr>
        </p:nvSpPr>
        <p:spPr>
          <a:xfrm>
            <a:off x="766538" y="2028400"/>
            <a:ext cx="15675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01" name="Google Shape;101;p28"/>
          <p:cNvSpPr txBox="1"/>
          <p:nvPr>
            <p:ph idx="1" type="subTitle"/>
          </p:nvPr>
        </p:nvSpPr>
        <p:spPr>
          <a:xfrm>
            <a:off x="766538" y="3064653"/>
            <a:ext cx="1567500" cy="82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2" name="Google Shape;102;p28"/>
          <p:cNvSpPr txBox="1"/>
          <p:nvPr>
            <p:ph idx="2" type="title"/>
          </p:nvPr>
        </p:nvSpPr>
        <p:spPr>
          <a:xfrm>
            <a:off x="817800" y="444350"/>
            <a:ext cx="4137000" cy="81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3" name="Google Shape;103;p28"/>
          <p:cNvSpPr txBox="1"/>
          <p:nvPr>
            <p:ph idx="3" type="ctrTitle"/>
          </p:nvPr>
        </p:nvSpPr>
        <p:spPr>
          <a:xfrm>
            <a:off x="2781013" y="2028400"/>
            <a:ext cx="15675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04" name="Google Shape;104;p28"/>
          <p:cNvSpPr txBox="1"/>
          <p:nvPr>
            <p:ph idx="4" type="subTitle"/>
          </p:nvPr>
        </p:nvSpPr>
        <p:spPr>
          <a:xfrm>
            <a:off x="2781013" y="3064653"/>
            <a:ext cx="1567500" cy="82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5" name="Google Shape;105;p28"/>
          <p:cNvSpPr txBox="1"/>
          <p:nvPr>
            <p:ph idx="5" type="ctrTitle"/>
          </p:nvPr>
        </p:nvSpPr>
        <p:spPr>
          <a:xfrm>
            <a:off x="4795488" y="2028400"/>
            <a:ext cx="15675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06" name="Google Shape;106;p28"/>
          <p:cNvSpPr txBox="1"/>
          <p:nvPr>
            <p:ph idx="6" type="subTitle"/>
          </p:nvPr>
        </p:nvSpPr>
        <p:spPr>
          <a:xfrm>
            <a:off x="4795488" y="3064653"/>
            <a:ext cx="1567500" cy="82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7" name="Google Shape;107;p28"/>
          <p:cNvSpPr txBox="1"/>
          <p:nvPr>
            <p:ph idx="7" type="ctrTitle"/>
          </p:nvPr>
        </p:nvSpPr>
        <p:spPr>
          <a:xfrm>
            <a:off x="6809963" y="2028400"/>
            <a:ext cx="15675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08" name="Google Shape;108;p28"/>
          <p:cNvSpPr txBox="1"/>
          <p:nvPr>
            <p:ph idx="8" type="subTitle"/>
          </p:nvPr>
        </p:nvSpPr>
        <p:spPr>
          <a:xfrm>
            <a:off x="6809963" y="3064653"/>
            <a:ext cx="1567500" cy="82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BIG_NUMBER_1">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9"/>
          <p:cNvSpPr txBox="1"/>
          <p:nvPr>
            <p:ph hasCustomPrompt="1" type="title"/>
          </p:nvPr>
        </p:nvSpPr>
        <p:spPr>
          <a:xfrm>
            <a:off x="904650" y="2925050"/>
            <a:ext cx="2222100" cy="1111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111" name="Google Shape;111;p29"/>
          <p:cNvSpPr txBox="1"/>
          <p:nvPr>
            <p:ph idx="1" type="body"/>
          </p:nvPr>
        </p:nvSpPr>
        <p:spPr>
          <a:xfrm>
            <a:off x="904650" y="3935250"/>
            <a:ext cx="2222100" cy="6189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Clr>
                <a:schemeClr val="lt1"/>
              </a:buClr>
              <a:buSzPts val="1600"/>
              <a:buChar char="●"/>
              <a:defRPr sz="1600">
                <a:solidFill>
                  <a:schemeClr val="lt1"/>
                </a:solidFill>
              </a:defRPr>
            </a:lvl1pPr>
            <a:lvl2pPr indent="-330200" lvl="1" marL="914400" rtl="0" algn="ctr">
              <a:spcBef>
                <a:spcPts val="1600"/>
              </a:spcBef>
              <a:spcAft>
                <a:spcPts val="0"/>
              </a:spcAft>
              <a:buClr>
                <a:schemeClr val="lt1"/>
              </a:buClr>
              <a:buSzPts val="1600"/>
              <a:buChar char="○"/>
              <a:defRPr sz="1600">
                <a:solidFill>
                  <a:schemeClr val="lt1"/>
                </a:solidFill>
              </a:defRPr>
            </a:lvl2pPr>
            <a:lvl3pPr indent="-330200" lvl="2" marL="1371600" rtl="0" algn="ctr">
              <a:spcBef>
                <a:spcPts val="1600"/>
              </a:spcBef>
              <a:spcAft>
                <a:spcPts val="0"/>
              </a:spcAft>
              <a:buClr>
                <a:schemeClr val="lt1"/>
              </a:buClr>
              <a:buSzPts val="1600"/>
              <a:buChar char="■"/>
              <a:defRPr sz="1600">
                <a:solidFill>
                  <a:schemeClr val="lt1"/>
                </a:solidFill>
              </a:defRPr>
            </a:lvl3pPr>
            <a:lvl4pPr indent="-330200" lvl="3" marL="1828800" rtl="0" algn="ctr">
              <a:spcBef>
                <a:spcPts val="1600"/>
              </a:spcBef>
              <a:spcAft>
                <a:spcPts val="0"/>
              </a:spcAft>
              <a:buClr>
                <a:schemeClr val="lt1"/>
              </a:buClr>
              <a:buSzPts val="1600"/>
              <a:buChar char="●"/>
              <a:defRPr sz="1600">
                <a:solidFill>
                  <a:schemeClr val="lt1"/>
                </a:solidFill>
              </a:defRPr>
            </a:lvl4pPr>
            <a:lvl5pPr indent="-330200" lvl="4" marL="2286000" rtl="0" algn="ctr">
              <a:spcBef>
                <a:spcPts val="1600"/>
              </a:spcBef>
              <a:spcAft>
                <a:spcPts val="0"/>
              </a:spcAft>
              <a:buClr>
                <a:schemeClr val="lt1"/>
              </a:buClr>
              <a:buSzPts val="1600"/>
              <a:buChar char="○"/>
              <a:defRPr sz="1600">
                <a:solidFill>
                  <a:schemeClr val="lt1"/>
                </a:solidFill>
              </a:defRPr>
            </a:lvl5pPr>
            <a:lvl6pPr indent="-330200" lvl="5" marL="2743200" rtl="0" algn="ctr">
              <a:spcBef>
                <a:spcPts val="1600"/>
              </a:spcBef>
              <a:spcAft>
                <a:spcPts val="0"/>
              </a:spcAft>
              <a:buClr>
                <a:schemeClr val="lt1"/>
              </a:buClr>
              <a:buSzPts val="1600"/>
              <a:buChar char="■"/>
              <a:defRPr sz="1600">
                <a:solidFill>
                  <a:schemeClr val="lt1"/>
                </a:solidFill>
              </a:defRPr>
            </a:lvl6pPr>
            <a:lvl7pPr indent="-330200" lvl="6" marL="3200400" rtl="0" algn="ctr">
              <a:spcBef>
                <a:spcPts val="1600"/>
              </a:spcBef>
              <a:spcAft>
                <a:spcPts val="0"/>
              </a:spcAft>
              <a:buClr>
                <a:schemeClr val="lt1"/>
              </a:buClr>
              <a:buSzPts val="1600"/>
              <a:buChar char="●"/>
              <a:defRPr sz="1600">
                <a:solidFill>
                  <a:schemeClr val="lt1"/>
                </a:solidFill>
              </a:defRPr>
            </a:lvl7pPr>
            <a:lvl8pPr indent="-330200" lvl="7" marL="3657600" rtl="0" algn="ctr">
              <a:spcBef>
                <a:spcPts val="1600"/>
              </a:spcBef>
              <a:spcAft>
                <a:spcPts val="0"/>
              </a:spcAft>
              <a:buClr>
                <a:schemeClr val="lt1"/>
              </a:buClr>
              <a:buSzPts val="1600"/>
              <a:buChar char="○"/>
              <a:defRPr sz="1600">
                <a:solidFill>
                  <a:schemeClr val="lt1"/>
                </a:solidFill>
              </a:defRPr>
            </a:lvl8pPr>
            <a:lvl9pPr indent="-330200" lvl="8" marL="4114800" rtl="0" algn="ctr">
              <a:spcBef>
                <a:spcPts val="1600"/>
              </a:spcBef>
              <a:spcAft>
                <a:spcPts val="1600"/>
              </a:spcAft>
              <a:buClr>
                <a:schemeClr val="lt1"/>
              </a:buClr>
              <a:buSzPts val="1600"/>
              <a:buChar char="■"/>
              <a:defRPr sz="1600">
                <a:solidFill>
                  <a:schemeClr val="lt1"/>
                </a:solidFill>
              </a:defRPr>
            </a:lvl9pPr>
          </a:lstStyle>
          <a:p/>
        </p:txBody>
      </p:sp>
      <p:sp>
        <p:nvSpPr>
          <p:cNvPr id="112" name="Google Shape;112;p29"/>
          <p:cNvSpPr txBox="1"/>
          <p:nvPr>
            <p:ph idx="2" type="title"/>
          </p:nvPr>
        </p:nvSpPr>
        <p:spPr>
          <a:xfrm>
            <a:off x="817800" y="444350"/>
            <a:ext cx="5283000" cy="81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3" name="Google Shape;113;p29"/>
          <p:cNvSpPr txBox="1"/>
          <p:nvPr>
            <p:ph hasCustomPrompt="1" idx="3" type="title"/>
          </p:nvPr>
        </p:nvSpPr>
        <p:spPr>
          <a:xfrm>
            <a:off x="3460950" y="2925050"/>
            <a:ext cx="2222100" cy="1111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114" name="Google Shape;114;p29"/>
          <p:cNvSpPr txBox="1"/>
          <p:nvPr>
            <p:ph idx="4" type="body"/>
          </p:nvPr>
        </p:nvSpPr>
        <p:spPr>
          <a:xfrm>
            <a:off x="3460950" y="3935250"/>
            <a:ext cx="2222100" cy="6189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Clr>
                <a:schemeClr val="lt1"/>
              </a:buClr>
              <a:buSzPts val="1600"/>
              <a:buChar char="●"/>
              <a:defRPr sz="1600">
                <a:solidFill>
                  <a:schemeClr val="lt1"/>
                </a:solidFill>
              </a:defRPr>
            </a:lvl1pPr>
            <a:lvl2pPr indent="-330200" lvl="1" marL="914400" rtl="0" algn="ctr">
              <a:spcBef>
                <a:spcPts val="1600"/>
              </a:spcBef>
              <a:spcAft>
                <a:spcPts val="0"/>
              </a:spcAft>
              <a:buClr>
                <a:schemeClr val="lt1"/>
              </a:buClr>
              <a:buSzPts val="1600"/>
              <a:buChar char="○"/>
              <a:defRPr sz="1600">
                <a:solidFill>
                  <a:schemeClr val="lt1"/>
                </a:solidFill>
              </a:defRPr>
            </a:lvl2pPr>
            <a:lvl3pPr indent="-330200" lvl="2" marL="1371600" rtl="0" algn="ctr">
              <a:spcBef>
                <a:spcPts val="1600"/>
              </a:spcBef>
              <a:spcAft>
                <a:spcPts val="0"/>
              </a:spcAft>
              <a:buClr>
                <a:schemeClr val="lt1"/>
              </a:buClr>
              <a:buSzPts val="1600"/>
              <a:buChar char="■"/>
              <a:defRPr sz="1600">
                <a:solidFill>
                  <a:schemeClr val="lt1"/>
                </a:solidFill>
              </a:defRPr>
            </a:lvl3pPr>
            <a:lvl4pPr indent="-330200" lvl="3" marL="1828800" rtl="0" algn="ctr">
              <a:spcBef>
                <a:spcPts val="1600"/>
              </a:spcBef>
              <a:spcAft>
                <a:spcPts val="0"/>
              </a:spcAft>
              <a:buClr>
                <a:schemeClr val="lt1"/>
              </a:buClr>
              <a:buSzPts val="1600"/>
              <a:buChar char="●"/>
              <a:defRPr sz="1600">
                <a:solidFill>
                  <a:schemeClr val="lt1"/>
                </a:solidFill>
              </a:defRPr>
            </a:lvl4pPr>
            <a:lvl5pPr indent="-330200" lvl="4" marL="2286000" rtl="0" algn="ctr">
              <a:spcBef>
                <a:spcPts val="1600"/>
              </a:spcBef>
              <a:spcAft>
                <a:spcPts val="0"/>
              </a:spcAft>
              <a:buClr>
                <a:schemeClr val="lt1"/>
              </a:buClr>
              <a:buSzPts val="1600"/>
              <a:buChar char="○"/>
              <a:defRPr sz="1600">
                <a:solidFill>
                  <a:schemeClr val="lt1"/>
                </a:solidFill>
              </a:defRPr>
            </a:lvl5pPr>
            <a:lvl6pPr indent="-330200" lvl="5" marL="2743200" rtl="0" algn="ctr">
              <a:spcBef>
                <a:spcPts val="1600"/>
              </a:spcBef>
              <a:spcAft>
                <a:spcPts val="0"/>
              </a:spcAft>
              <a:buClr>
                <a:schemeClr val="lt1"/>
              </a:buClr>
              <a:buSzPts val="1600"/>
              <a:buChar char="■"/>
              <a:defRPr sz="1600">
                <a:solidFill>
                  <a:schemeClr val="lt1"/>
                </a:solidFill>
              </a:defRPr>
            </a:lvl6pPr>
            <a:lvl7pPr indent="-330200" lvl="6" marL="3200400" rtl="0" algn="ctr">
              <a:spcBef>
                <a:spcPts val="1600"/>
              </a:spcBef>
              <a:spcAft>
                <a:spcPts val="0"/>
              </a:spcAft>
              <a:buClr>
                <a:schemeClr val="lt1"/>
              </a:buClr>
              <a:buSzPts val="1600"/>
              <a:buChar char="●"/>
              <a:defRPr sz="1600">
                <a:solidFill>
                  <a:schemeClr val="lt1"/>
                </a:solidFill>
              </a:defRPr>
            </a:lvl7pPr>
            <a:lvl8pPr indent="-330200" lvl="7" marL="3657600" rtl="0" algn="ctr">
              <a:spcBef>
                <a:spcPts val="1600"/>
              </a:spcBef>
              <a:spcAft>
                <a:spcPts val="0"/>
              </a:spcAft>
              <a:buClr>
                <a:schemeClr val="lt1"/>
              </a:buClr>
              <a:buSzPts val="1600"/>
              <a:buChar char="○"/>
              <a:defRPr sz="1600">
                <a:solidFill>
                  <a:schemeClr val="lt1"/>
                </a:solidFill>
              </a:defRPr>
            </a:lvl8pPr>
            <a:lvl9pPr indent="-330200" lvl="8" marL="4114800" rtl="0" algn="ctr">
              <a:spcBef>
                <a:spcPts val="1600"/>
              </a:spcBef>
              <a:spcAft>
                <a:spcPts val="1600"/>
              </a:spcAft>
              <a:buClr>
                <a:schemeClr val="lt1"/>
              </a:buClr>
              <a:buSzPts val="1600"/>
              <a:buChar char="■"/>
              <a:defRPr sz="1600">
                <a:solidFill>
                  <a:schemeClr val="lt1"/>
                </a:solidFill>
              </a:defRPr>
            </a:lvl9pPr>
          </a:lstStyle>
          <a:p/>
        </p:txBody>
      </p:sp>
      <p:sp>
        <p:nvSpPr>
          <p:cNvPr id="115" name="Google Shape;115;p29"/>
          <p:cNvSpPr txBox="1"/>
          <p:nvPr>
            <p:ph hasCustomPrompt="1" idx="5" type="title"/>
          </p:nvPr>
        </p:nvSpPr>
        <p:spPr>
          <a:xfrm>
            <a:off x="6017250" y="2925050"/>
            <a:ext cx="2222100" cy="1111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116" name="Google Shape;116;p29"/>
          <p:cNvSpPr txBox="1"/>
          <p:nvPr>
            <p:ph idx="6" type="body"/>
          </p:nvPr>
        </p:nvSpPr>
        <p:spPr>
          <a:xfrm>
            <a:off x="6017250" y="3935250"/>
            <a:ext cx="2222100" cy="6189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Clr>
                <a:schemeClr val="lt1"/>
              </a:buClr>
              <a:buSzPts val="1600"/>
              <a:buChar char="●"/>
              <a:defRPr sz="1600">
                <a:solidFill>
                  <a:schemeClr val="lt1"/>
                </a:solidFill>
              </a:defRPr>
            </a:lvl1pPr>
            <a:lvl2pPr indent="-330200" lvl="1" marL="914400" rtl="0" algn="ctr">
              <a:spcBef>
                <a:spcPts val="1600"/>
              </a:spcBef>
              <a:spcAft>
                <a:spcPts val="0"/>
              </a:spcAft>
              <a:buClr>
                <a:schemeClr val="lt1"/>
              </a:buClr>
              <a:buSzPts val="1600"/>
              <a:buChar char="○"/>
              <a:defRPr sz="1600">
                <a:solidFill>
                  <a:schemeClr val="lt1"/>
                </a:solidFill>
              </a:defRPr>
            </a:lvl2pPr>
            <a:lvl3pPr indent="-330200" lvl="2" marL="1371600" rtl="0" algn="ctr">
              <a:spcBef>
                <a:spcPts val="1600"/>
              </a:spcBef>
              <a:spcAft>
                <a:spcPts val="0"/>
              </a:spcAft>
              <a:buClr>
                <a:schemeClr val="lt1"/>
              </a:buClr>
              <a:buSzPts val="1600"/>
              <a:buChar char="■"/>
              <a:defRPr sz="1600">
                <a:solidFill>
                  <a:schemeClr val="lt1"/>
                </a:solidFill>
              </a:defRPr>
            </a:lvl3pPr>
            <a:lvl4pPr indent="-330200" lvl="3" marL="1828800" rtl="0" algn="ctr">
              <a:spcBef>
                <a:spcPts val="1600"/>
              </a:spcBef>
              <a:spcAft>
                <a:spcPts val="0"/>
              </a:spcAft>
              <a:buClr>
                <a:schemeClr val="lt1"/>
              </a:buClr>
              <a:buSzPts val="1600"/>
              <a:buChar char="●"/>
              <a:defRPr sz="1600">
                <a:solidFill>
                  <a:schemeClr val="lt1"/>
                </a:solidFill>
              </a:defRPr>
            </a:lvl4pPr>
            <a:lvl5pPr indent="-330200" lvl="4" marL="2286000" rtl="0" algn="ctr">
              <a:spcBef>
                <a:spcPts val="1600"/>
              </a:spcBef>
              <a:spcAft>
                <a:spcPts val="0"/>
              </a:spcAft>
              <a:buClr>
                <a:schemeClr val="lt1"/>
              </a:buClr>
              <a:buSzPts val="1600"/>
              <a:buChar char="○"/>
              <a:defRPr sz="1600">
                <a:solidFill>
                  <a:schemeClr val="lt1"/>
                </a:solidFill>
              </a:defRPr>
            </a:lvl5pPr>
            <a:lvl6pPr indent="-330200" lvl="5" marL="2743200" rtl="0" algn="ctr">
              <a:spcBef>
                <a:spcPts val="1600"/>
              </a:spcBef>
              <a:spcAft>
                <a:spcPts val="0"/>
              </a:spcAft>
              <a:buClr>
                <a:schemeClr val="lt1"/>
              </a:buClr>
              <a:buSzPts val="1600"/>
              <a:buChar char="■"/>
              <a:defRPr sz="1600">
                <a:solidFill>
                  <a:schemeClr val="lt1"/>
                </a:solidFill>
              </a:defRPr>
            </a:lvl6pPr>
            <a:lvl7pPr indent="-330200" lvl="6" marL="3200400" rtl="0" algn="ctr">
              <a:spcBef>
                <a:spcPts val="1600"/>
              </a:spcBef>
              <a:spcAft>
                <a:spcPts val="0"/>
              </a:spcAft>
              <a:buClr>
                <a:schemeClr val="lt1"/>
              </a:buClr>
              <a:buSzPts val="1600"/>
              <a:buChar char="●"/>
              <a:defRPr sz="1600">
                <a:solidFill>
                  <a:schemeClr val="lt1"/>
                </a:solidFill>
              </a:defRPr>
            </a:lvl7pPr>
            <a:lvl8pPr indent="-330200" lvl="7" marL="3657600" rtl="0" algn="ctr">
              <a:spcBef>
                <a:spcPts val="1600"/>
              </a:spcBef>
              <a:spcAft>
                <a:spcPts val="0"/>
              </a:spcAft>
              <a:buClr>
                <a:schemeClr val="lt1"/>
              </a:buClr>
              <a:buSzPts val="1600"/>
              <a:buChar char="○"/>
              <a:defRPr sz="1600">
                <a:solidFill>
                  <a:schemeClr val="lt1"/>
                </a:solidFill>
              </a:defRPr>
            </a:lvl8pPr>
            <a:lvl9pPr indent="-330200" lvl="8" marL="4114800" rtl="0" algn="ctr">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3">
  <p:cSld name="TITLE_1_3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30"/>
          <p:cNvSpPr txBox="1"/>
          <p:nvPr>
            <p:ph type="ctrTitle"/>
          </p:nvPr>
        </p:nvSpPr>
        <p:spPr>
          <a:xfrm>
            <a:off x="1693800" y="1736650"/>
            <a:ext cx="5756400" cy="1294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19" name="Google Shape;119;p30"/>
          <p:cNvSpPr txBox="1"/>
          <p:nvPr>
            <p:ph idx="1" type="subTitle"/>
          </p:nvPr>
        </p:nvSpPr>
        <p:spPr>
          <a:xfrm>
            <a:off x="2927860" y="3287575"/>
            <a:ext cx="3288300" cy="41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Advent Pro Medium"/>
              <a:buNone/>
              <a:defRPr>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817800" y="444350"/>
            <a:ext cx="3955200" cy="810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6" name="Google Shape;16;p4"/>
          <p:cNvSpPr txBox="1"/>
          <p:nvPr>
            <p:ph idx="1" type="body"/>
          </p:nvPr>
        </p:nvSpPr>
        <p:spPr>
          <a:xfrm>
            <a:off x="817800" y="1562350"/>
            <a:ext cx="4416600" cy="2341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TITLE_1_1_1_1_1">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31"/>
          <p:cNvSpPr txBox="1"/>
          <p:nvPr>
            <p:ph type="ctrTitle"/>
          </p:nvPr>
        </p:nvSpPr>
        <p:spPr>
          <a:xfrm>
            <a:off x="893774" y="1633384"/>
            <a:ext cx="18798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22" name="Google Shape;122;p31"/>
          <p:cNvSpPr txBox="1"/>
          <p:nvPr>
            <p:ph idx="1" type="subTitle"/>
          </p:nvPr>
        </p:nvSpPr>
        <p:spPr>
          <a:xfrm>
            <a:off x="893775" y="1983834"/>
            <a:ext cx="1879800" cy="6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3" name="Google Shape;123;p31"/>
          <p:cNvSpPr txBox="1"/>
          <p:nvPr>
            <p:ph idx="2" type="title"/>
          </p:nvPr>
        </p:nvSpPr>
        <p:spPr>
          <a:xfrm>
            <a:off x="817800" y="444350"/>
            <a:ext cx="4137000" cy="81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31"/>
          <p:cNvSpPr txBox="1"/>
          <p:nvPr>
            <p:ph idx="3" type="ctrTitle"/>
          </p:nvPr>
        </p:nvSpPr>
        <p:spPr>
          <a:xfrm>
            <a:off x="3632099" y="1633384"/>
            <a:ext cx="18798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25" name="Google Shape;125;p31"/>
          <p:cNvSpPr txBox="1"/>
          <p:nvPr>
            <p:ph idx="4" type="subTitle"/>
          </p:nvPr>
        </p:nvSpPr>
        <p:spPr>
          <a:xfrm>
            <a:off x="3632100" y="1983834"/>
            <a:ext cx="1879800" cy="6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6" name="Google Shape;126;p31"/>
          <p:cNvSpPr txBox="1"/>
          <p:nvPr>
            <p:ph idx="5" type="ctrTitle"/>
          </p:nvPr>
        </p:nvSpPr>
        <p:spPr>
          <a:xfrm>
            <a:off x="6370424" y="1633384"/>
            <a:ext cx="18798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27" name="Google Shape;127;p31"/>
          <p:cNvSpPr txBox="1"/>
          <p:nvPr>
            <p:ph idx="6" type="subTitle"/>
          </p:nvPr>
        </p:nvSpPr>
        <p:spPr>
          <a:xfrm>
            <a:off x="6370425" y="1983834"/>
            <a:ext cx="1879800" cy="6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8" name="Google Shape;128;p31"/>
          <p:cNvSpPr txBox="1"/>
          <p:nvPr>
            <p:ph idx="7" type="ctrTitle"/>
          </p:nvPr>
        </p:nvSpPr>
        <p:spPr>
          <a:xfrm>
            <a:off x="893774" y="3017234"/>
            <a:ext cx="18798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29" name="Google Shape;129;p31"/>
          <p:cNvSpPr txBox="1"/>
          <p:nvPr>
            <p:ph idx="8" type="subTitle"/>
          </p:nvPr>
        </p:nvSpPr>
        <p:spPr>
          <a:xfrm>
            <a:off x="893775" y="3367684"/>
            <a:ext cx="1879800" cy="6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0" name="Google Shape;130;p31"/>
          <p:cNvSpPr txBox="1"/>
          <p:nvPr>
            <p:ph idx="9" type="ctrTitle"/>
          </p:nvPr>
        </p:nvSpPr>
        <p:spPr>
          <a:xfrm>
            <a:off x="3632099" y="3017234"/>
            <a:ext cx="18798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31" name="Google Shape;131;p31"/>
          <p:cNvSpPr txBox="1"/>
          <p:nvPr>
            <p:ph idx="13" type="subTitle"/>
          </p:nvPr>
        </p:nvSpPr>
        <p:spPr>
          <a:xfrm>
            <a:off x="3632100" y="3367684"/>
            <a:ext cx="1879800" cy="6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2" name="Google Shape;132;p31"/>
          <p:cNvSpPr txBox="1"/>
          <p:nvPr>
            <p:ph idx="14" type="ctrTitle"/>
          </p:nvPr>
        </p:nvSpPr>
        <p:spPr>
          <a:xfrm>
            <a:off x="6370424" y="3017234"/>
            <a:ext cx="18798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33" name="Google Shape;133;p31"/>
          <p:cNvSpPr txBox="1"/>
          <p:nvPr>
            <p:ph idx="15" type="subTitle"/>
          </p:nvPr>
        </p:nvSpPr>
        <p:spPr>
          <a:xfrm>
            <a:off x="6370425" y="3367684"/>
            <a:ext cx="1879800" cy="65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2">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32"/>
          <p:cNvSpPr txBox="1"/>
          <p:nvPr>
            <p:ph type="ctrTitle"/>
          </p:nvPr>
        </p:nvSpPr>
        <p:spPr>
          <a:xfrm>
            <a:off x="718200" y="646725"/>
            <a:ext cx="3572700" cy="1202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36" name="Google Shape;136;p32"/>
          <p:cNvSpPr txBox="1"/>
          <p:nvPr>
            <p:ph idx="1" type="subTitle"/>
          </p:nvPr>
        </p:nvSpPr>
        <p:spPr>
          <a:xfrm>
            <a:off x="718200" y="1340825"/>
            <a:ext cx="3293400" cy="10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137" name="Google Shape;137;p32"/>
          <p:cNvSpPr txBox="1"/>
          <p:nvPr/>
        </p:nvSpPr>
        <p:spPr>
          <a:xfrm>
            <a:off x="718200" y="3372475"/>
            <a:ext cx="3208800" cy="789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lt1"/>
                </a:solidFill>
                <a:latin typeface="Rajdhani Medium"/>
                <a:ea typeface="Rajdhani Medium"/>
                <a:cs typeface="Rajdhani Medium"/>
                <a:sym typeface="Rajdhani Medium"/>
              </a:rPr>
              <a:t>CREDITS: This presentation template was created by </a:t>
            </a:r>
            <a:r>
              <a:rPr lang="en" sz="1200">
                <a:solidFill>
                  <a:schemeClr val="lt1"/>
                </a:solidFill>
                <a:uFill>
                  <a:noFill/>
                </a:uFill>
                <a:latin typeface="Rajdhani Medium"/>
                <a:ea typeface="Rajdhani Medium"/>
                <a:cs typeface="Rajdhani Medium"/>
                <a:sym typeface="Rajdhani Medium"/>
                <a:hlinkClick r:id="rId3">
                  <a:extLst>
                    <a:ext uri="{A12FA001-AC4F-418D-AE19-62706E023703}">
                      <ahyp:hlinkClr val="tx"/>
                    </a:ext>
                  </a:extLst>
                </a:hlinkClick>
              </a:rPr>
              <a:t>Slidesgo</a:t>
            </a:r>
            <a:r>
              <a:rPr lang="en" sz="1200">
                <a:solidFill>
                  <a:schemeClr val="lt1"/>
                </a:solidFill>
                <a:latin typeface="Rajdhani Medium"/>
                <a:ea typeface="Rajdhani Medium"/>
                <a:cs typeface="Rajdhani Medium"/>
                <a:sym typeface="Rajdhani Medium"/>
              </a:rPr>
              <a:t>, including icons by </a:t>
            </a:r>
            <a:r>
              <a:rPr lang="en" sz="1200">
                <a:solidFill>
                  <a:schemeClr val="lt1"/>
                </a:solidFill>
                <a:uFill>
                  <a:noFill/>
                </a:uFill>
                <a:latin typeface="Rajdhani Medium"/>
                <a:ea typeface="Rajdhani Medium"/>
                <a:cs typeface="Rajdhani Medium"/>
                <a:sym typeface="Rajdhani Medium"/>
                <a:hlinkClick r:id="rId4">
                  <a:extLst>
                    <a:ext uri="{A12FA001-AC4F-418D-AE19-62706E023703}">
                      <ahyp:hlinkClr val="tx"/>
                    </a:ext>
                  </a:extLst>
                </a:hlinkClick>
              </a:rPr>
              <a:t>Flaticon</a:t>
            </a:r>
            <a:r>
              <a:rPr lang="en" sz="1200">
                <a:solidFill>
                  <a:schemeClr val="lt1"/>
                </a:solidFill>
                <a:latin typeface="Rajdhani Medium"/>
                <a:ea typeface="Rajdhani Medium"/>
                <a:cs typeface="Rajdhani Medium"/>
                <a:sym typeface="Rajdhani Medium"/>
              </a:rPr>
              <a:t>, and infographics &amp; images by </a:t>
            </a:r>
            <a:r>
              <a:rPr lang="en" sz="1200">
                <a:solidFill>
                  <a:schemeClr val="lt1"/>
                </a:solidFill>
                <a:uFill>
                  <a:noFill/>
                </a:uFill>
                <a:latin typeface="Rajdhani Medium"/>
                <a:ea typeface="Rajdhani Medium"/>
                <a:cs typeface="Rajdhani Medium"/>
                <a:sym typeface="Rajdhani Medium"/>
                <a:hlinkClick r:id="rId5">
                  <a:extLst>
                    <a:ext uri="{A12FA001-AC4F-418D-AE19-62706E023703}">
                      <ahyp:hlinkClr val="tx"/>
                    </a:ext>
                  </a:extLst>
                </a:hlinkClick>
              </a:rPr>
              <a:t>Freepik</a:t>
            </a:r>
            <a:r>
              <a:rPr lang="en" sz="1200">
                <a:solidFill>
                  <a:schemeClr val="lt1"/>
                </a:solidFill>
                <a:latin typeface="Rajdhani Medium"/>
                <a:ea typeface="Rajdhani Medium"/>
                <a:cs typeface="Rajdhani Medium"/>
                <a:sym typeface="Rajdhani Medium"/>
              </a:rPr>
              <a:t>. </a:t>
            </a:r>
            <a:endParaRPr sz="1200">
              <a:solidFill>
                <a:schemeClr val="lt1"/>
              </a:solidFill>
              <a:latin typeface="Rajdhani Medium"/>
              <a:ea typeface="Rajdhani Medium"/>
              <a:cs typeface="Rajdhani Medium"/>
              <a:sym typeface="Rajdhani Medium"/>
            </a:endParaRPr>
          </a:p>
          <a:p>
            <a:pPr indent="0" lvl="0" marL="0" rtl="0" algn="l">
              <a:spcBef>
                <a:spcPts val="300"/>
              </a:spcBef>
              <a:spcAft>
                <a:spcPts val="0"/>
              </a:spcAft>
              <a:buNone/>
            </a:pPr>
            <a:r>
              <a:t/>
            </a:r>
            <a:endParaRPr sz="1200">
              <a:solidFill>
                <a:schemeClr val="lt1"/>
              </a:solidFill>
              <a:latin typeface="Rajdhani Medium"/>
              <a:ea typeface="Rajdhani Medium"/>
              <a:cs typeface="Rajdhani Medium"/>
              <a:sym typeface="Rajdhani Mediu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TITLE_AND_BODY_1">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3"/>
          <p:cNvSpPr txBox="1"/>
          <p:nvPr>
            <p:ph type="title"/>
          </p:nvPr>
        </p:nvSpPr>
        <p:spPr>
          <a:xfrm>
            <a:off x="817800" y="444350"/>
            <a:ext cx="3955200" cy="81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3"/>
          <p:cNvSpPr txBox="1"/>
          <p:nvPr>
            <p:ph idx="1" type="body"/>
          </p:nvPr>
        </p:nvSpPr>
        <p:spPr>
          <a:xfrm>
            <a:off x="817800" y="1532750"/>
            <a:ext cx="4008300" cy="279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SECTION_TITLE_AND_DESCRIPTION_1">
    <p:bg>
      <p:bgPr>
        <a:blipFill>
          <a:blip r:embed="rId2">
            <a:alphaModFix/>
          </a:blip>
          <a:stretch>
            <a:fillRect/>
          </a:stretch>
        </a:blipFill>
      </p:bgPr>
    </p:bg>
    <p:spTree>
      <p:nvGrpSpPr>
        <p:cNvPr id="141" name="Shape 141"/>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1_3_1_1">
    <p:bg>
      <p:bgPr>
        <a:blipFill>
          <a:blip r:embed="rId2">
            <a:alphaModFix/>
          </a:blip>
          <a:stretch>
            <a:fillRect/>
          </a:stretch>
        </a:blipFill>
      </p:bgPr>
    </p:bg>
    <p:spTree>
      <p:nvGrpSpPr>
        <p:cNvPr id="142" name="Shape 142"/>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IG_NUMBER_1_1">
    <p:bg>
      <p:bgPr>
        <a:blipFill>
          <a:blip r:embed="rId2">
            <a:alphaModFix/>
          </a:blip>
          <a:stretch>
            <a:fillRect/>
          </a:stretch>
        </a:blipFill>
      </p:bgPr>
    </p:bg>
    <p:spTree>
      <p:nvGrpSpPr>
        <p:cNvPr id="143" name="Shape 14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TITLE_AND_BODY_2">
    <p:bg>
      <p:bgPr>
        <a:blipFill>
          <a:blip r:embed="rId2">
            <a:alphaModFix/>
          </a:blip>
          <a:stretch>
            <a:fillRect/>
          </a:stretch>
        </a:blipFill>
      </p:bgPr>
    </p:bg>
    <p:spTree>
      <p:nvGrpSpPr>
        <p:cNvPr id="144" name="Shape 14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5"/>
          <p:cNvSpPr txBox="1"/>
          <p:nvPr>
            <p:ph idx="1" type="body"/>
          </p:nvPr>
        </p:nvSpPr>
        <p:spPr>
          <a:xfrm>
            <a:off x="1057100" y="1719000"/>
            <a:ext cx="3155700" cy="2040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1600"/>
              </a:spcBef>
              <a:spcAft>
                <a:spcPts val="0"/>
              </a:spcAft>
              <a:buClr>
                <a:schemeClr val="lt1"/>
              </a:buClr>
              <a:buSzPts val="1600"/>
              <a:buChar char="○"/>
              <a:defRPr sz="1600">
                <a:solidFill>
                  <a:schemeClr val="lt1"/>
                </a:solidFill>
              </a:defRPr>
            </a:lvl2pPr>
            <a:lvl3pPr indent="-330200" lvl="2" marL="1371600">
              <a:spcBef>
                <a:spcPts val="1600"/>
              </a:spcBef>
              <a:spcAft>
                <a:spcPts val="0"/>
              </a:spcAft>
              <a:buClr>
                <a:schemeClr val="lt1"/>
              </a:buClr>
              <a:buSzPts val="1600"/>
              <a:buChar char="■"/>
              <a:defRPr sz="1600">
                <a:solidFill>
                  <a:schemeClr val="lt1"/>
                </a:solidFill>
              </a:defRPr>
            </a:lvl3pPr>
            <a:lvl4pPr indent="-330200" lvl="3" marL="1828800">
              <a:spcBef>
                <a:spcPts val="1600"/>
              </a:spcBef>
              <a:spcAft>
                <a:spcPts val="0"/>
              </a:spcAft>
              <a:buClr>
                <a:schemeClr val="lt1"/>
              </a:buClr>
              <a:buSzPts val="1600"/>
              <a:buChar char="●"/>
              <a:defRPr sz="1600">
                <a:solidFill>
                  <a:schemeClr val="lt1"/>
                </a:solidFill>
              </a:defRPr>
            </a:lvl4pPr>
            <a:lvl5pPr indent="-330200" lvl="4" marL="2286000">
              <a:spcBef>
                <a:spcPts val="1600"/>
              </a:spcBef>
              <a:spcAft>
                <a:spcPts val="0"/>
              </a:spcAft>
              <a:buClr>
                <a:schemeClr val="lt1"/>
              </a:buClr>
              <a:buSzPts val="1600"/>
              <a:buChar char="○"/>
              <a:defRPr sz="1600">
                <a:solidFill>
                  <a:schemeClr val="lt1"/>
                </a:solidFill>
              </a:defRPr>
            </a:lvl5pPr>
            <a:lvl6pPr indent="-330200" lvl="5" marL="2743200">
              <a:spcBef>
                <a:spcPts val="1600"/>
              </a:spcBef>
              <a:spcAft>
                <a:spcPts val="0"/>
              </a:spcAft>
              <a:buClr>
                <a:schemeClr val="lt1"/>
              </a:buClr>
              <a:buSzPts val="1600"/>
              <a:buChar char="■"/>
              <a:defRPr sz="1600">
                <a:solidFill>
                  <a:schemeClr val="lt1"/>
                </a:solidFill>
              </a:defRPr>
            </a:lvl6pPr>
            <a:lvl7pPr indent="-330200" lvl="6" marL="3200400">
              <a:spcBef>
                <a:spcPts val="1600"/>
              </a:spcBef>
              <a:spcAft>
                <a:spcPts val="0"/>
              </a:spcAft>
              <a:buClr>
                <a:schemeClr val="lt1"/>
              </a:buClr>
              <a:buSzPts val="1600"/>
              <a:buChar char="●"/>
              <a:defRPr sz="1600">
                <a:solidFill>
                  <a:schemeClr val="lt1"/>
                </a:solidFill>
              </a:defRPr>
            </a:lvl7pPr>
            <a:lvl8pPr indent="-330200" lvl="7" marL="3657600">
              <a:spcBef>
                <a:spcPts val="1600"/>
              </a:spcBef>
              <a:spcAft>
                <a:spcPts val="0"/>
              </a:spcAft>
              <a:buClr>
                <a:schemeClr val="lt1"/>
              </a:buClr>
              <a:buSzPts val="1600"/>
              <a:buChar char="○"/>
              <a:defRPr sz="1600">
                <a:solidFill>
                  <a:schemeClr val="lt1"/>
                </a:solidFill>
              </a:defRPr>
            </a:lvl8pPr>
            <a:lvl9pPr indent="-330200" lvl="8" marL="4114800">
              <a:spcBef>
                <a:spcPts val="1600"/>
              </a:spcBef>
              <a:spcAft>
                <a:spcPts val="1600"/>
              </a:spcAft>
              <a:buClr>
                <a:schemeClr val="lt1"/>
              </a:buClr>
              <a:buSzPts val="1600"/>
              <a:buChar char="■"/>
              <a:defRPr sz="1600">
                <a:solidFill>
                  <a:schemeClr val="lt1"/>
                </a:solidFill>
              </a:defRPr>
            </a:lvl9pPr>
          </a:lstStyle>
          <a:p/>
        </p:txBody>
      </p:sp>
      <p:sp>
        <p:nvSpPr>
          <p:cNvPr id="19" name="Google Shape;19;p5"/>
          <p:cNvSpPr txBox="1"/>
          <p:nvPr>
            <p:ph idx="2" type="body"/>
          </p:nvPr>
        </p:nvSpPr>
        <p:spPr>
          <a:xfrm>
            <a:off x="4931200" y="1719000"/>
            <a:ext cx="3155700" cy="2040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1600"/>
              </a:spcBef>
              <a:spcAft>
                <a:spcPts val="0"/>
              </a:spcAft>
              <a:buClr>
                <a:schemeClr val="lt1"/>
              </a:buClr>
              <a:buSzPts val="1600"/>
              <a:buChar char="○"/>
              <a:defRPr sz="1600">
                <a:solidFill>
                  <a:schemeClr val="lt1"/>
                </a:solidFill>
              </a:defRPr>
            </a:lvl2pPr>
            <a:lvl3pPr indent="-330200" lvl="2" marL="1371600">
              <a:spcBef>
                <a:spcPts val="1600"/>
              </a:spcBef>
              <a:spcAft>
                <a:spcPts val="0"/>
              </a:spcAft>
              <a:buClr>
                <a:schemeClr val="lt1"/>
              </a:buClr>
              <a:buSzPts val="1600"/>
              <a:buChar char="■"/>
              <a:defRPr sz="1600">
                <a:solidFill>
                  <a:schemeClr val="lt1"/>
                </a:solidFill>
              </a:defRPr>
            </a:lvl3pPr>
            <a:lvl4pPr indent="-330200" lvl="3" marL="1828800">
              <a:spcBef>
                <a:spcPts val="1600"/>
              </a:spcBef>
              <a:spcAft>
                <a:spcPts val="0"/>
              </a:spcAft>
              <a:buClr>
                <a:schemeClr val="lt1"/>
              </a:buClr>
              <a:buSzPts val="1600"/>
              <a:buChar char="●"/>
              <a:defRPr sz="1600">
                <a:solidFill>
                  <a:schemeClr val="lt1"/>
                </a:solidFill>
              </a:defRPr>
            </a:lvl4pPr>
            <a:lvl5pPr indent="-330200" lvl="4" marL="2286000">
              <a:spcBef>
                <a:spcPts val="1600"/>
              </a:spcBef>
              <a:spcAft>
                <a:spcPts val="0"/>
              </a:spcAft>
              <a:buClr>
                <a:schemeClr val="lt1"/>
              </a:buClr>
              <a:buSzPts val="1600"/>
              <a:buChar char="○"/>
              <a:defRPr sz="1600">
                <a:solidFill>
                  <a:schemeClr val="lt1"/>
                </a:solidFill>
              </a:defRPr>
            </a:lvl5pPr>
            <a:lvl6pPr indent="-330200" lvl="5" marL="2743200">
              <a:spcBef>
                <a:spcPts val="1600"/>
              </a:spcBef>
              <a:spcAft>
                <a:spcPts val="0"/>
              </a:spcAft>
              <a:buClr>
                <a:schemeClr val="lt1"/>
              </a:buClr>
              <a:buSzPts val="1600"/>
              <a:buChar char="■"/>
              <a:defRPr sz="1600">
                <a:solidFill>
                  <a:schemeClr val="lt1"/>
                </a:solidFill>
              </a:defRPr>
            </a:lvl6pPr>
            <a:lvl7pPr indent="-330200" lvl="6" marL="3200400">
              <a:spcBef>
                <a:spcPts val="1600"/>
              </a:spcBef>
              <a:spcAft>
                <a:spcPts val="0"/>
              </a:spcAft>
              <a:buClr>
                <a:schemeClr val="lt1"/>
              </a:buClr>
              <a:buSzPts val="1600"/>
              <a:buChar char="●"/>
              <a:defRPr sz="1600">
                <a:solidFill>
                  <a:schemeClr val="lt1"/>
                </a:solidFill>
              </a:defRPr>
            </a:lvl7pPr>
            <a:lvl8pPr indent="-330200" lvl="7" marL="3657600">
              <a:spcBef>
                <a:spcPts val="1600"/>
              </a:spcBef>
              <a:spcAft>
                <a:spcPts val="0"/>
              </a:spcAft>
              <a:buClr>
                <a:schemeClr val="lt1"/>
              </a:buClr>
              <a:buSzPts val="1600"/>
              <a:buChar char="○"/>
              <a:defRPr sz="1600">
                <a:solidFill>
                  <a:schemeClr val="lt1"/>
                </a:solidFill>
              </a:defRPr>
            </a:lvl8pPr>
            <a:lvl9pPr indent="-330200" lvl="8" marL="4114800">
              <a:spcBef>
                <a:spcPts val="1600"/>
              </a:spcBef>
              <a:spcAft>
                <a:spcPts val="1600"/>
              </a:spcAft>
              <a:buClr>
                <a:schemeClr val="lt1"/>
              </a:buClr>
              <a:buSzPts val="1600"/>
              <a:buChar char="■"/>
              <a:defRPr sz="1600">
                <a:solidFill>
                  <a:schemeClr val="lt1"/>
                </a:solidFill>
              </a:defRPr>
            </a:lvl9pPr>
          </a:lstStyle>
          <a:p/>
        </p:txBody>
      </p:sp>
      <p:sp>
        <p:nvSpPr>
          <p:cNvPr id="20" name="Google Shape;20;p5"/>
          <p:cNvSpPr txBox="1"/>
          <p:nvPr>
            <p:ph type="title"/>
          </p:nvPr>
        </p:nvSpPr>
        <p:spPr>
          <a:xfrm>
            <a:off x="817800" y="444350"/>
            <a:ext cx="5283000" cy="81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6"/>
          <p:cNvSpPr txBox="1"/>
          <p:nvPr>
            <p:ph type="title"/>
          </p:nvPr>
        </p:nvSpPr>
        <p:spPr>
          <a:xfrm>
            <a:off x="817800" y="444350"/>
            <a:ext cx="3417300" cy="81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7"/>
          <p:cNvSpPr txBox="1"/>
          <p:nvPr>
            <p:ph type="title"/>
          </p:nvPr>
        </p:nvSpPr>
        <p:spPr>
          <a:xfrm>
            <a:off x="873575" y="786650"/>
            <a:ext cx="3599100" cy="1195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
        <p:nvSpPr>
          <p:cNvPr id="25" name="Google Shape;25;p7"/>
          <p:cNvSpPr txBox="1"/>
          <p:nvPr>
            <p:ph idx="1" type="body"/>
          </p:nvPr>
        </p:nvSpPr>
        <p:spPr>
          <a:xfrm>
            <a:off x="873575" y="2060475"/>
            <a:ext cx="3151800" cy="168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42900" lvl="1" marL="914400">
              <a:spcBef>
                <a:spcPts val="1600"/>
              </a:spcBef>
              <a:spcAft>
                <a:spcPts val="0"/>
              </a:spcAft>
              <a:buClr>
                <a:schemeClr val="lt1"/>
              </a:buClr>
              <a:buSzPts val="1800"/>
              <a:buChar char="○"/>
              <a:defRPr sz="1800">
                <a:solidFill>
                  <a:schemeClr val="lt1"/>
                </a:solidFill>
              </a:defRPr>
            </a:lvl2pPr>
            <a:lvl3pPr indent="-342900" lvl="2" marL="1371600">
              <a:spcBef>
                <a:spcPts val="1600"/>
              </a:spcBef>
              <a:spcAft>
                <a:spcPts val="0"/>
              </a:spcAft>
              <a:buClr>
                <a:schemeClr val="lt1"/>
              </a:buClr>
              <a:buSzPts val="1800"/>
              <a:buChar char="■"/>
              <a:defRPr sz="1800">
                <a:solidFill>
                  <a:schemeClr val="lt1"/>
                </a:solidFill>
              </a:defRPr>
            </a:lvl3pPr>
            <a:lvl4pPr indent="-342900" lvl="3" marL="1828800">
              <a:spcBef>
                <a:spcPts val="1600"/>
              </a:spcBef>
              <a:spcAft>
                <a:spcPts val="0"/>
              </a:spcAft>
              <a:buClr>
                <a:schemeClr val="lt1"/>
              </a:buClr>
              <a:buSzPts val="1800"/>
              <a:buChar char="●"/>
              <a:defRPr sz="1800">
                <a:solidFill>
                  <a:schemeClr val="lt1"/>
                </a:solidFill>
              </a:defRPr>
            </a:lvl4pPr>
            <a:lvl5pPr indent="-342900" lvl="4" marL="2286000">
              <a:spcBef>
                <a:spcPts val="1600"/>
              </a:spcBef>
              <a:spcAft>
                <a:spcPts val="0"/>
              </a:spcAft>
              <a:buClr>
                <a:schemeClr val="lt1"/>
              </a:buClr>
              <a:buSzPts val="1800"/>
              <a:buChar char="○"/>
              <a:defRPr sz="1800">
                <a:solidFill>
                  <a:schemeClr val="lt1"/>
                </a:solidFill>
              </a:defRPr>
            </a:lvl5pPr>
            <a:lvl6pPr indent="-342900" lvl="5" marL="2743200">
              <a:spcBef>
                <a:spcPts val="1600"/>
              </a:spcBef>
              <a:spcAft>
                <a:spcPts val="0"/>
              </a:spcAft>
              <a:buClr>
                <a:schemeClr val="lt1"/>
              </a:buClr>
              <a:buSzPts val="1800"/>
              <a:buChar char="■"/>
              <a:defRPr sz="1800">
                <a:solidFill>
                  <a:schemeClr val="lt1"/>
                </a:solidFill>
              </a:defRPr>
            </a:lvl6pPr>
            <a:lvl7pPr indent="-342900" lvl="6" marL="3200400">
              <a:spcBef>
                <a:spcPts val="1600"/>
              </a:spcBef>
              <a:spcAft>
                <a:spcPts val="0"/>
              </a:spcAft>
              <a:buClr>
                <a:schemeClr val="lt1"/>
              </a:buClr>
              <a:buSzPts val="1800"/>
              <a:buChar char="●"/>
              <a:defRPr sz="1800">
                <a:solidFill>
                  <a:schemeClr val="lt1"/>
                </a:solidFill>
              </a:defRPr>
            </a:lvl7pPr>
            <a:lvl8pPr indent="-342900" lvl="7" marL="3657600">
              <a:spcBef>
                <a:spcPts val="1600"/>
              </a:spcBef>
              <a:spcAft>
                <a:spcPts val="0"/>
              </a:spcAft>
              <a:buClr>
                <a:schemeClr val="lt1"/>
              </a:buClr>
              <a:buSzPts val="1800"/>
              <a:buChar char="○"/>
              <a:defRPr sz="1800">
                <a:solidFill>
                  <a:schemeClr val="lt1"/>
                </a:solidFill>
              </a:defRPr>
            </a:lvl8pPr>
            <a:lvl9pPr indent="-342900" lvl="8" marL="4114800">
              <a:spcBef>
                <a:spcPts val="1600"/>
              </a:spcBef>
              <a:spcAft>
                <a:spcPts val="1600"/>
              </a:spcAft>
              <a:buClr>
                <a:schemeClr val="lt1"/>
              </a:buClr>
              <a:buSzPts val="1800"/>
              <a:buChar char="■"/>
              <a:defRPr sz="18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type="title"/>
          </p:nvPr>
        </p:nvSpPr>
        <p:spPr>
          <a:xfrm>
            <a:off x="817800" y="444350"/>
            <a:ext cx="3955200" cy="81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9"/>
          <p:cNvSpPr txBox="1"/>
          <p:nvPr>
            <p:ph idx="1" type="subTitle"/>
          </p:nvPr>
        </p:nvSpPr>
        <p:spPr>
          <a:xfrm>
            <a:off x="6278175" y="2205600"/>
            <a:ext cx="2040000" cy="389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1pPr>
            <a:lvl2pPr lvl="1">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2pPr>
            <a:lvl3pPr lvl="2">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3pPr>
            <a:lvl4pPr lvl="3">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4pPr>
            <a:lvl5pPr lvl="4">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5pPr>
            <a:lvl6pPr lvl="5">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6pPr>
            <a:lvl7pPr lvl="6">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7pPr>
            <a:lvl8pPr lvl="7">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8pPr>
            <a:lvl9pPr lvl="8">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9pPr>
          </a:lstStyle>
          <a:p/>
        </p:txBody>
      </p:sp>
      <p:sp>
        <p:nvSpPr>
          <p:cNvPr id="30" name="Google Shape;30;p9"/>
          <p:cNvSpPr txBox="1"/>
          <p:nvPr>
            <p:ph idx="2" type="body"/>
          </p:nvPr>
        </p:nvSpPr>
        <p:spPr>
          <a:xfrm>
            <a:off x="6278175" y="2649600"/>
            <a:ext cx="1977900" cy="1692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1600"/>
              </a:spcBef>
              <a:spcAft>
                <a:spcPts val="0"/>
              </a:spcAft>
              <a:buClr>
                <a:schemeClr val="lt1"/>
              </a:buClr>
              <a:buSzPts val="1600"/>
              <a:buChar char="○"/>
              <a:defRPr sz="1600">
                <a:solidFill>
                  <a:schemeClr val="lt1"/>
                </a:solidFill>
              </a:defRPr>
            </a:lvl2pPr>
            <a:lvl3pPr indent="-330200" lvl="2" marL="1371600">
              <a:spcBef>
                <a:spcPts val="1600"/>
              </a:spcBef>
              <a:spcAft>
                <a:spcPts val="0"/>
              </a:spcAft>
              <a:buClr>
                <a:schemeClr val="lt1"/>
              </a:buClr>
              <a:buSzPts val="1600"/>
              <a:buChar char="■"/>
              <a:defRPr sz="1600">
                <a:solidFill>
                  <a:schemeClr val="lt1"/>
                </a:solidFill>
              </a:defRPr>
            </a:lvl3pPr>
            <a:lvl4pPr indent="-330200" lvl="3" marL="1828800">
              <a:spcBef>
                <a:spcPts val="1600"/>
              </a:spcBef>
              <a:spcAft>
                <a:spcPts val="0"/>
              </a:spcAft>
              <a:buClr>
                <a:schemeClr val="lt1"/>
              </a:buClr>
              <a:buSzPts val="1600"/>
              <a:buChar char="●"/>
              <a:defRPr sz="1600">
                <a:solidFill>
                  <a:schemeClr val="lt1"/>
                </a:solidFill>
              </a:defRPr>
            </a:lvl4pPr>
            <a:lvl5pPr indent="-330200" lvl="4" marL="2286000">
              <a:spcBef>
                <a:spcPts val="1600"/>
              </a:spcBef>
              <a:spcAft>
                <a:spcPts val="0"/>
              </a:spcAft>
              <a:buClr>
                <a:schemeClr val="lt1"/>
              </a:buClr>
              <a:buSzPts val="1600"/>
              <a:buChar char="○"/>
              <a:defRPr sz="1600">
                <a:solidFill>
                  <a:schemeClr val="lt1"/>
                </a:solidFill>
              </a:defRPr>
            </a:lvl5pPr>
            <a:lvl6pPr indent="-330200" lvl="5" marL="2743200">
              <a:spcBef>
                <a:spcPts val="1600"/>
              </a:spcBef>
              <a:spcAft>
                <a:spcPts val="0"/>
              </a:spcAft>
              <a:buClr>
                <a:schemeClr val="lt1"/>
              </a:buClr>
              <a:buSzPts val="1600"/>
              <a:buChar char="■"/>
              <a:defRPr sz="1600">
                <a:solidFill>
                  <a:schemeClr val="lt1"/>
                </a:solidFill>
              </a:defRPr>
            </a:lvl6pPr>
            <a:lvl7pPr indent="-330200" lvl="6" marL="3200400">
              <a:spcBef>
                <a:spcPts val="1600"/>
              </a:spcBef>
              <a:spcAft>
                <a:spcPts val="0"/>
              </a:spcAft>
              <a:buClr>
                <a:schemeClr val="lt1"/>
              </a:buClr>
              <a:buSzPts val="1600"/>
              <a:buChar char="●"/>
              <a:defRPr sz="1600">
                <a:solidFill>
                  <a:schemeClr val="lt1"/>
                </a:solidFill>
              </a:defRPr>
            </a:lvl7pPr>
            <a:lvl8pPr indent="-330200" lvl="7" marL="3657600">
              <a:spcBef>
                <a:spcPts val="1600"/>
              </a:spcBef>
              <a:spcAft>
                <a:spcPts val="0"/>
              </a:spcAft>
              <a:buClr>
                <a:schemeClr val="lt1"/>
              </a:buClr>
              <a:buSzPts val="1600"/>
              <a:buChar char="○"/>
              <a:defRPr sz="1600">
                <a:solidFill>
                  <a:schemeClr val="lt1"/>
                </a:solidFill>
              </a:defRPr>
            </a:lvl8pPr>
            <a:lvl9pPr indent="-330200" lvl="8" marL="4114800">
              <a:spcBef>
                <a:spcPts val="1600"/>
              </a:spcBef>
              <a:spcAft>
                <a:spcPts val="1600"/>
              </a:spcAft>
              <a:buClr>
                <a:schemeClr val="lt1"/>
              </a:buClr>
              <a:buSzPts val="1600"/>
              <a:buChar char="■"/>
              <a:defRPr sz="1600">
                <a:solidFill>
                  <a:schemeClr val="lt1"/>
                </a:solidFill>
              </a:defRPr>
            </a:lvl9pPr>
          </a:lstStyle>
          <a:p/>
        </p:txBody>
      </p:sp>
      <p:sp>
        <p:nvSpPr>
          <p:cNvPr id="31" name="Google Shape;31;p9"/>
          <p:cNvSpPr txBox="1"/>
          <p:nvPr>
            <p:ph type="title"/>
          </p:nvPr>
        </p:nvSpPr>
        <p:spPr>
          <a:xfrm>
            <a:off x="817800" y="444350"/>
            <a:ext cx="5283000" cy="81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10"/>
          <p:cNvSpPr txBox="1"/>
          <p:nvPr>
            <p:ph type="title"/>
          </p:nvPr>
        </p:nvSpPr>
        <p:spPr>
          <a:xfrm>
            <a:off x="817800" y="444350"/>
            <a:ext cx="5283000" cy="81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1.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5B0F00"/>
              </a:buClr>
              <a:buSzPts val="2800"/>
              <a:buFont typeface="Bungee"/>
              <a:buNone/>
              <a:defRPr sz="2800">
                <a:solidFill>
                  <a:srgbClr val="5B0F00"/>
                </a:solidFill>
                <a:latin typeface="Bungee"/>
                <a:ea typeface="Bungee"/>
                <a:cs typeface="Bungee"/>
                <a:sym typeface="Bungee"/>
              </a:defRPr>
            </a:lvl1pPr>
            <a:lvl2pPr lvl="1">
              <a:spcBef>
                <a:spcPts val="0"/>
              </a:spcBef>
              <a:spcAft>
                <a:spcPts val="0"/>
              </a:spcAft>
              <a:buClr>
                <a:srgbClr val="5B0F00"/>
              </a:buClr>
              <a:buSzPts val="2800"/>
              <a:buNone/>
              <a:defRPr sz="2800">
                <a:solidFill>
                  <a:srgbClr val="5B0F00"/>
                </a:solidFill>
              </a:defRPr>
            </a:lvl2pPr>
            <a:lvl3pPr lvl="2">
              <a:spcBef>
                <a:spcPts val="0"/>
              </a:spcBef>
              <a:spcAft>
                <a:spcPts val="0"/>
              </a:spcAft>
              <a:buClr>
                <a:srgbClr val="5B0F00"/>
              </a:buClr>
              <a:buSzPts val="2800"/>
              <a:buNone/>
              <a:defRPr sz="2800">
                <a:solidFill>
                  <a:srgbClr val="5B0F00"/>
                </a:solidFill>
              </a:defRPr>
            </a:lvl3pPr>
            <a:lvl4pPr lvl="3">
              <a:spcBef>
                <a:spcPts val="0"/>
              </a:spcBef>
              <a:spcAft>
                <a:spcPts val="0"/>
              </a:spcAft>
              <a:buClr>
                <a:srgbClr val="5B0F00"/>
              </a:buClr>
              <a:buSzPts val="2800"/>
              <a:buNone/>
              <a:defRPr sz="2800">
                <a:solidFill>
                  <a:srgbClr val="5B0F00"/>
                </a:solidFill>
              </a:defRPr>
            </a:lvl4pPr>
            <a:lvl5pPr lvl="4">
              <a:spcBef>
                <a:spcPts val="0"/>
              </a:spcBef>
              <a:spcAft>
                <a:spcPts val="0"/>
              </a:spcAft>
              <a:buClr>
                <a:srgbClr val="5B0F00"/>
              </a:buClr>
              <a:buSzPts val="2800"/>
              <a:buNone/>
              <a:defRPr sz="2800">
                <a:solidFill>
                  <a:srgbClr val="5B0F00"/>
                </a:solidFill>
              </a:defRPr>
            </a:lvl5pPr>
            <a:lvl6pPr lvl="5">
              <a:spcBef>
                <a:spcPts val="0"/>
              </a:spcBef>
              <a:spcAft>
                <a:spcPts val="0"/>
              </a:spcAft>
              <a:buClr>
                <a:srgbClr val="5B0F00"/>
              </a:buClr>
              <a:buSzPts val="2800"/>
              <a:buNone/>
              <a:defRPr sz="2800">
                <a:solidFill>
                  <a:srgbClr val="5B0F00"/>
                </a:solidFill>
              </a:defRPr>
            </a:lvl6pPr>
            <a:lvl7pPr lvl="6">
              <a:spcBef>
                <a:spcPts val="0"/>
              </a:spcBef>
              <a:spcAft>
                <a:spcPts val="0"/>
              </a:spcAft>
              <a:buClr>
                <a:srgbClr val="5B0F00"/>
              </a:buClr>
              <a:buSzPts val="2800"/>
              <a:buNone/>
              <a:defRPr sz="2800">
                <a:solidFill>
                  <a:srgbClr val="5B0F00"/>
                </a:solidFill>
              </a:defRPr>
            </a:lvl7pPr>
            <a:lvl8pPr lvl="7">
              <a:spcBef>
                <a:spcPts val="0"/>
              </a:spcBef>
              <a:spcAft>
                <a:spcPts val="0"/>
              </a:spcAft>
              <a:buClr>
                <a:srgbClr val="5B0F00"/>
              </a:buClr>
              <a:buSzPts val="2800"/>
              <a:buNone/>
              <a:defRPr sz="2800">
                <a:solidFill>
                  <a:srgbClr val="5B0F00"/>
                </a:solidFill>
              </a:defRPr>
            </a:lvl8pPr>
            <a:lvl9pPr lvl="8">
              <a:spcBef>
                <a:spcPts val="0"/>
              </a:spcBef>
              <a:spcAft>
                <a:spcPts val="0"/>
              </a:spcAft>
              <a:buClr>
                <a:srgbClr val="5B0F00"/>
              </a:buClr>
              <a:buSzPts val="2800"/>
              <a:buNone/>
              <a:defRPr sz="2800">
                <a:solidFill>
                  <a:srgbClr val="5B0F00"/>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rgbClr val="5B0F00"/>
              </a:buClr>
              <a:buSzPts val="1800"/>
              <a:buFont typeface="Advent Pro"/>
              <a:buChar char="●"/>
              <a:defRPr sz="1800">
                <a:solidFill>
                  <a:srgbClr val="5B0F00"/>
                </a:solidFill>
                <a:latin typeface="Advent Pro"/>
                <a:ea typeface="Advent Pro"/>
                <a:cs typeface="Advent Pro"/>
                <a:sym typeface="Advent Pro"/>
              </a:defRPr>
            </a:lvl1pPr>
            <a:lvl2pPr indent="-317500" lvl="1" marL="9144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2pPr>
            <a:lvl3pPr indent="-317500" lvl="2" marL="13716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3pPr>
            <a:lvl4pPr indent="-317500" lvl="3" marL="18288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4pPr>
            <a:lvl5pPr indent="-317500" lvl="4" marL="22860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5pPr>
            <a:lvl6pPr indent="-317500" lvl="5" marL="27432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6pPr>
            <a:lvl7pPr indent="-317500" lvl="6" marL="32004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7pPr>
            <a:lvl8pPr indent="-317500" lvl="7" marL="36576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8pPr>
            <a:lvl9pPr indent="-317500" lvl="8" marL="4114800">
              <a:lnSpc>
                <a:spcPct val="100000"/>
              </a:lnSpc>
              <a:spcBef>
                <a:spcPts val="1600"/>
              </a:spcBef>
              <a:spcAft>
                <a:spcPts val="1600"/>
              </a:spcAft>
              <a:buClr>
                <a:srgbClr val="5B0F00"/>
              </a:buClr>
              <a:buSzPts val="1400"/>
              <a:buFont typeface="Advent Pro"/>
              <a:buChar char="■"/>
              <a:defRPr>
                <a:solidFill>
                  <a:srgbClr val="5B0F00"/>
                </a:solidFill>
                <a:latin typeface="Advent Pro"/>
                <a:ea typeface="Advent Pro"/>
                <a:cs typeface="Advent Pro"/>
                <a:sym typeface="Advent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4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4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4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4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8"/>
          <p:cNvSpPr txBox="1"/>
          <p:nvPr>
            <p:ph type="ctrTitle"/>
          </p:nvPr>
        </p:nvSpPr>
        <p:spPr>
          <a:xfrm>
            <a:off x="591225" y="646725"/>
            <a:ext cx="3699600" cy="12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900"/>
              <a:t>UNIT 3</a:t>
            </a:r>
            <a:endParaRPr sz="4900"/>
          </a:p>
        </p:txBody>
      </p:sp>
      <p:sp>
        <p:nvSpPr>
          <p:cNvPr id="150" name="Google Shape;150;p38"/>
          <p:cNvSpPr txBox="1"/>
          <p:nvPr>
            <p:ph idx="1" type="subTitle"/>
          </p:nvPr>
        </p:nvSpPr>
        <p:spPr>
          <a:xfrm>
            <a:off x="487500" y="3115600"/>
            <a:ext cx="40845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PLOTTING USING PYLAB</a:t>
            </a:r>
            <a:endParaRPr sz="3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7"/>
          <p:cNvSpPr txBox="1"/>
          <p:nvPr>
            <p:ph type="title"/>
          </p:nvPr>
        </p:nvSpPr>
        <p:spPr>
          <a:xfrm>
            <a:off x="263025" y="96450"/>
            <a:ext cx="8274900" cy="8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Plotting two or more lines on same plot</a:t>
            </a:r>
            <a:endParaRPr/>
          </a:p>
        </p:txBody>
      </p:sp>
      <p:sp>
        <p:nvSpPr>
          <p:cNvPr id="199" name="Google Shape;199;p47"/>
          <p:cNvSpPr txBox="1"/>
          <p:nvPr>
            <p:ph idx="1" type="body"/>
          </p:nvPr>
        </p:nvSpPr>
        <p:spPr>
          <a:xfrm>
            <a:off x="498100" y="584425"/>
            <a:ext cx="82749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import matplotlib.pyplot as plt   </a:t>
            </a:r>
            <a:endParaRPr sz="2800"/>
          </a:p>
          <a:p>
            <a:pPr indent="0" lvl="0" marL="0" rtl="0" algn="l">
              <a:spcBef>
                <a:spcPts val="1600"/>
              </a:spcBef>
              <a:spcAft>
                <a:spcPts val="0"/>
              </a:spcAft>
              <a:buNone/>
            </a:pPr>
            <a:r>
              <a:rPr lang="en" sz="2800"/>
              <a:t># line 1 points </a:t>
            </a:r>
            <a:endParaRPr sz="2800"/>
          </a:p>
          <a:p>
            <a:pPr indent="0" lvl="0" marL="0" rtl="0" algn="l">
              <a:spcBef>
                <a:spcPts val="1600"/>
              </a:spcBef>
              <a:spcAft>
                <a:spcPts val="0"/>
              </a:spcAft>
              <a:buNone/>
            </a:pPr>
            <a:r>
              <a:rPr lang="en" sz="2800"/>
              <a:t>x1 = [1,2,3] </a:t>
            </a:r>
            <a:endParaRPr sz="2800"/>
          </a:p>
          <a:p>
            <a:pPr indent="0" lvl="0" marL="0" rtl="0" algn="l">
              <a:spcBef>
                <a:spcPts val="1600"/>
              </a:spcBef>
              <a:spcAft>
                <a:spcPts val="0"/>
              </a:spcAft>
              <a:buNone/>
            </a:pPr>
            <a:r>
              <a:rPr lang="en" sz="2800"/>
              <a:t>y1 = [2,4,1] </a:t>
            </a:r>
            <a:endParaRPr sz="2800"/>
          </a:p>
          <a:p>
            <a:pPr indent="0" lvl="0" marL="0" rtl="0" algn="l">
              <a:spcBef>
                <a:spcPts val="1600"/>
              </a:spcBef>
              <a:spcAft>
                <a:spcPts val="0"/>
              </a:spcAft>
              <a:buNone/>
            </a:pPr>
            <a:r>
              <a:rPr lang="en" sz="2800"/>
              <a:t># plotting the line 1 points  </a:t>
            </a:r>
            <a:endParaRPr sz="2800"/>
          </a:p>
          <a:p>
            <a:pPr indent="0" lvl="0" marL="0" rtl="0" algn="l">
              <a:spcBef>
                <a:spcPts val="1600"/>
              </a:spcBef>
              <a:spcAft>
                <a:spcPts val="0"/>
              </a:spcAft>
              <a:buNone/>
            </a:pPr>
            <a:r>
              <a:rPr lang="en" sz="2800"/>
              <a:t>plt.plot(x1, y1, label = "line 1") </a:t>
            </a:r>
            <a:endParaRPr sz="2800"/>
          </a:p>
          <a:p>
            <a:pPr indent="0" lvl="0" marL="0" rtl="0" algn="l">
              <a:spcBef>
                <a:spcPts val="1600"/>
              </a:spcBef>
              <a:spcAft>
                <a:spcPts val="0"/>
              </a:spcAft>
              <a:buNone/>
            </a:pPr>
            <a:r>
              <a:rPr lang="en" sz="2800"/>
              <a:t>  </a:t>
            </a:r>
            <a:endParaRPr sz="2800"/>
          </a:p>
          <a:p>
            <a:pPr indent="0" lvl="0" marL="0" rtl="0" algn="l">
              <a:spcBef>
                <a:spcPts val="1600"/>
              </a:spcBef>
              <a:spcAft>
                <a:spcPts val="1600"/>
              </a:spcAft>
              <a:buNone/>
            </a:pPr>
            <a:r>
              <a:t/>
            </a:r>
            <a:endParaRPr sz="28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37"/>
          <p:cNvSpPr txBox="1"/>
          <p:nvPr>
            <p:ph idx="1" type="body"/>
          </p:nvPr>
        </p:nvSpPr>
        <p:spPr>
          <a:xfrm>
            <a:off x="495550" y="360125"/>
            <a:ext cx="8093400" cy="234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800"/>
              <a:t>This step leads to completely filling the table.</a:t>
            </a:r>
            <a:endParaRPr sz="2800"/>
          </a:p>
          <a:p>
            <a:pPr indent="0" lvl="0" marL="457200" rtl="0" algn="l">
              <a:spcBef>
                <a:spcPts val="1600"/>
              </a:spcBef>
              <a:spcAft>
                <a:spcPts val="0"/>
              </a:spcAft>
              <a:buNone/>
            </a:pPr>
            <a:r>
              <a:t/>
            </a:r>
            <a:endParaRPr sz="2800"/>
          </a:p>
          <a:p>
            <a:pPr indent="-406400" lvl="0" marL="457200" rtl="0" algn="l">
              <a:spcBef>
                <a:spcPts val="1600"/>
              </a:spcBef>
              <a:spcAft>
                <a:spcPts val="0"/>
              </a:spcAft>
              <a:buSzPts val="2800"/>
              <a:buChar char="➔"/>
            </a:pPr>
            <a:r>
              <a:rPr lang="en" sz="2800"/>
              <a:t>Then, value of the last box represents the maximum possible value that can be put into the knapsack.</a:t>
            </a:r>
            <a:endParaRPr sz="2800"/>
          </a:p>
          <a:p>
            <a:pPr indent="0" lvl="0" marL="457200" rtl="0" algn="l">
              <a:spcBef>
                <a:spcPts val="1600"/>
              </a:spcBef>
              <a:spcAft>
                <a:spcPts val="1600"/>
              </a:spcAft>
              <a:buNone/>
            </a:pPr>
            <a:r>
              <a:t/>
            </a:r>
            <a:endParaRPr sz="28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38"/>
          <p:cNvSpPr txBox="1"/>
          <p:nvPr>
            <p:ph idx="1" type="body"/>
          </p:nvPr>
        </p:nvSpPr>
        <p:spPr>
          <a:xfrm>
            <a:off x="173525" y="87475"/>
            <a:ext cx="88617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Step-03:</a:t>
            </a:r>
            <a:endParaRPr sz="2800"/>
          </a:p>
          <a:p>
            <a:pPr indent="0" lvl="0" marL="0" rtl="0" algn="l">
              <a:spcBef>
                <a:spcPts val="1600"/>
              </a:spcBef>
              <a:spcAft>
                <a:spcPts val="0"/>
              </a:spcAft>
              <a:buNone/>
            </a:pPr>
            <a:r>
              <a:rPr lang="en" sz="2800"/>
              <a:t>To identify the items that must be put into the knapsack to obtain that maximum profit,</a:t>
            </a:r>
            <a:endParaRPr sz="2800"/>
          </a:p>
          <a:p>
            <a:pPr indent="-406400" lvl="0" marL="457200" rtl="0" algn="l">
              <a:spcBef>
                <a:spcPts val="1600"/>
              </a:spcBef>
              <a:spcAft>
                <a:spcPts val="0"/>
              </a:spcAft>
              <a:buSzPts val="2800"/>
              <a:buChar char="➔"/>
            </a:pPr>
            <a:r>
              <a:rPr lang="en" sz="2800"/>
              <a:t>Consider the last column of the table.</a:t>
            </a:r>
            <a:endParaRPr sz="2800"/>
          </a:p>
          <a:p>
            <a:pPr indent="-406400" lvl="0" marL="457200" rtl="0" algn="l">
              <a:spcBef>
                <a:spcPts val="0"/>
              </a:spcBef>
              <a:spcAft>
                <a:spcPts val="0"/>
              </a:spcAft>
              <a:buSzPts val="2800"/>
              <a:buChar char="➔"/>
            </a:pPr>
            <a:r>
              <a:rPr lang="en" sz="2800"/>
              <a:t>Start scanning the entries from bottom to top.</a:t>
            </a:r>
            <a:endParaRPr sz="2800"/>
          </a:p>
          <a:p>
            <a:pPr indent="-406400" lvl="0" marL="457200" rtl="0" algn="l">
              <a:spcBef>
                <a:spcPts val="0"/>
              </a:spcBef>
              <a:spcAft>
                <a:spcPts val="0"/>
              </a:spcAft>
              <a:buSzPts val="2800"/>
              <a:buChar char="➔"/>
            </a:pPr>
            <a:r>
              <a:rPr lang="en" sz="2800"/>
              <a:t>On encountering an entry whose value is not same as the value stored in the entry immediately above it, mark the row label of that entry.</a:t>
            </a:r>
            <a:endParaRPr sz="2800"/>
          </a:p>
          <a:p>
            <a:pPr indent="-406400" lvl="0" marL="457200" rtl="0" algn="l">
              <a:spcBef>
                <a:spcPts val="0"/>
              </a:spcBef>
              <a:spcAft>
                <a:spcPts val="0"/>
              </a:spcAft>
              <a:buSzPts val="2800"/>
              <a:buChar char="➔"/>
            </a:pPr>
            <a:r>
              <a:rPr lang="en" sz="2800"/>
              <a:t>After all the entries are scanned, the marked labels represent the items that must be put into the knapsack.</a:t>
            </a:r>
            <a:endParaRPr sz="2800"/>
          </a:p>
          <a:p>
            <a:pPr indent="0" lvl="0" marL="0" rtl="0" algn="l">
              <a:spcBef>
                <a:spcPts val="1600"/>
              </a:spcBef>
              <a:spcAft>
                <a:spcPts val="1600"/>
              </a:spcAft>
              <a:buNone/>
            </a:pPr>
            <a:r>
              <a:t/>
            </a:r>
            <a:endParaRPr sz="28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39"/>
          <p:cNvSpPr txBox="1"/>
          <p:nvPr>
            <p:ph idx="1" type="body"/>
          </p:nvPr>
        </p:nvSpPr>
        <p:spPr>
          <a:xfrm>
            <a:off x="408800" y="384925"/>
            <a:ext cx="82671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Time Complexity-</a:t>
            </a:r>
            <a:endParaRPr sz="2800"/>
          </a:p>
          <a:p>
            <a:pPr indent="-406400" lvl="0" marL="457200" rtl="0" algn="l">
              <a:spcBef>
                <a:spcPts val="1600"/>
              </a:spcBef>
              <a:spcAft>
                <a:spcPts val="0"/>
              </a:spcAft>
              <a:buSzPts val="2800"/>
              <a:buChar char="➔"/>
            </a:pPr>
            <a:r>
              <a:rPr lang="en" sz="2800"/>
              <a:t>Each entry of the table requires constant time θ(1) for its computation.</a:t>
            </a:r>
            <a:endParaRPr sz="2800"/>
          </a:p>
          <a:p>
            <a:pPr indent="-406400" lvl="0" marL="457200" rtl="0" algn="l">
              <a:spcBef>
                <a:spcPts val="0"/>
              </a:spcBef>
              <a:spcAft>
                <a:spcPts val="0"/>
              </a:spcAft>
              <a:buSzPts val="2800"/>
              <a:buChar char="➔"/>
            </a:pPr>
            <a:r>
              <a:rPr lang="en" sz="2800"/>
              <a:t>It takes θ(nw) time to fill (n+1)(w+1) table entries.</a:t>
            </a:r>
            <a:endParaRPr sz="2800"/>
          </a:p>
          <a:p>
            <a:pPr indent="-406400" lvl="0" marL="457200" rtl="0" algn="l">
              <a:spcBef>
                <a:spcPts val="0"/>
              </a:spcBef>
              <a:spcAft>
                <a:spcPts val="0"/>
              </a:spcAft>
              <a:buSzPts val="2800"/>
              <a:buChar char="➔"/>
            </a:pPr>
            <a:r>
              <a:rPr lang="en" sz="2800"/>
              <a:t>It takes θ(n) time for tracing the solution since tracing process traces the n rows.</a:t>
            </a:r>
            <a:endParaRPr sz="2800"/>
          </a:p>
          <a:p>
            <a:pPr indent="-406400" lvl="0" marL="457200" rtl="0" algn="l">
              <a:spcBef>
                <a:spcPts val="0"/>
              </a:spcBef>
              <a:spcAft>
                <a:spcPts val="0"/>
              </a:spcAft>
              <a:buSzPts val="2800"/>
              <a:buChar char="➔"/>
            </a:pPr>
            <a:r>
              <a:rPr lang="en" sz="2800"/>
              <a:t>Thus, overall θ(nw) time is taken to solve 0/1 knapsack problem using dynamic programming.</a:t>
            </a:r>
            <a:endParaRPr sz="2800"/>
          </a:p>
          <a:p>
            <a:pPr indent="0" lvl="0" marL="0" rtl="0" algn="l">
              <a:spcBef>
                <a:spcPts val="1600"/>
              </a:spcBef>
              <a:spcAft>
                <a:spcPts val="1600"/>
              </a:spcAft>
              <a:buNone/>
            </a:pPr>
            <a:r>
              <a:t/>
            </a:r>
            <a:endParaRPr sz="28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40"/>
          <p:cNvSpPr txBox="1"/>
          <p:nvPr>
            <p:ph idx="1" type="body"/>
          </p:nvPr>
        </p:nvSpPr>
        <p:spPr>
          <a:xfrm>
            <a:off x="61775" y="62675"/>
            <a:ext cx="8651100" cy="20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PRACTICE PROBLEM BASED ON 0/1 KNAPSACK PROBLEM-</a:t>
            </a:r>
            <a:endParaRPr sz="2800"/>
          </a:p>
          <a:p>
            <a:pPr indent="0" lvl="0" marL="0" rtl="0" algn="l">
              <a:spcBef>
                <a:spcPts val="1600"/>
              </a:spcBef>
              <a:spcAft>
                <a:spcPts val="0"/>
              </a:spcAft>
              <a:buNone/>
            </a:pPr>
            <a:r>
              <a:rPr lang="en" sz="2800"/>
              <a:t>Problem-For the given set of items and knapsack capacity = 5 kg, find the optimal solution for the 0/1 knapsack problem making use of dynamic programming approach.</a:t>
            </a:r>
            <a:endParaRPr sz="2800"/>
          </a:p>
          <a:p>
            <a:pPr indent="0" lvl="0" marL="0" rtl="0" algn="l">
              <a:spcBef>
                <a:spcPts val="1600"/>
              </a:spcBef>
              <a:spcAft>
                <a:spcPts val="0"/>
              </a:spcAft>
              <a:buNone/>
            </a:pPr>
            <a:r>
              <a:t/>
            </a:r>
            <a:endParaRPr sz="2800"/>
          </a:p>
          <a:p>
            <a:pPr indent="0" lvl="0" marL="0" rtl="0" algn="l">
              <a:spcBef>
                <a:spcPts val="1600"/>
              </a:spcBef>
              <a:spcAft>
                <a:spcPts val="1600"/>
              </a:spcAft>
              <a:buNone/>
            </a:pPr>
            <a:r>
              <a:t/>
            </a:r>
            <a:endParaRPr sz="2800"/>
          </a:p>
        </p:txBody>
      </p:sp>
      <p:graphicFrame>
        <p:nvGraphicFramePr>
          <p:cNvPr id="680" name="Google Shape;680;p140"/>
          <p:cNvGraphicFramePr/>
          <p:nvPr/>
        </p:nvGraphicFramePr>
        <p:xfrm>
          <a:off x="1410375" y="2370925"/>
          <a:ext cx="3000000" cy="3000000"/>
        </p:xfrm>
        <a:graphic>
          <a:graphicData uri="http://schemas.openxmlformats.org/drawingml/2006/table">
            <a:tbl>
              <a:tblPr>
                <a:solidFill>
                  <a:srgbClr val="FFFFFF"/>
                </a:solidFill>
                <a:tableStyleId>{CBA11F3D-60D6-483E-91C4-D9A2AAB3F838}</a:tableStyleId>
              </a:tblPr>
              <a:tblGrid>
                <a:gridCol w="1671200"/>
                <a:gridCol w="1796975"/>
                <a:gridCol w="1832925"/>
              </a:tblGrid>
              <a:tr h="333375">
                <a:tc>
                  <a:txBody>
                    <a:bodyPr/>
                    <a:lstStyle/>
                    <a:p>
                      <a:pPr indent="0" lvl="0" marL="0" rtl="0" algn="ctr">
                        <a:lnSpc>
                          <a:spcPct val="115000"/>
                        </a:lnSpc>
                        <a:spcBef>
                          <a:spcPts val="0"/>
                        </a:spcBef>
                        <a:spcAft>
                          <a:spcPts val="0"/>
                        </a:spcAft>
                        <a:buNone/>
                      </a:pPr>
                      <a:r>
                        <a:rPr b="1" lang="en" sz="1800">
                          <a:solidFill>
                            <a:srgbClr val="303030"/>
                          </a:solidFill>
                          <a:highlight>
                            <a:srgbClr val="FFFFFF"/>
                          </a:highlight>
                        </a:rPr>
                        <a:t>Item</a:t>
                      </a:r>
                      <a:endParaRPr b="1" sz="1800">
                        <a:solidFill>
                          <a:srgbClr val="303030"/>
                        </a:solidFill>
                        <a:highlight>
                          <a:srgbClr val="FFFFFF"/>
                        </a:highlight>
                      </a:endParaRPr>
                    </a:p>
                  </a:txBody>
                  <a:tcPr marT="76200" marB="76200" marR="95250" marL="952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800">
                          <a:solidFill>
                            <a:srgbClr val="303030"/>
                          </a:solidFill>
                          <a:highlight>
                            <a:srgbClr val="FFFFFF"/>
                          </a:highlight>
                        </a:rPr>
                        <a:t>Weight</a:t>
                      </a:r>
                      <a:endParaRPr b="1" sz="1800">
                        <a:solidFill>
                          <a:srgbClr val="303030"/>
                        </a:solidFill>
                        <a:highlight>
                          <a:srgbClr val="FFFFFF"/>
                        </a:highlight>
                      </a:endParaRPr>
                    </a:p>
                  </a:txBody>
                  <a:tcPr marT="76200" marB="76200" marR="95250" marL="952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800">
                          <a:solidFill>
                            <a:srgbClr val="303030"/>
                          </a:solidFill>
                          <a:highlight>
                            <a:srgbClr val="FFFFFF"/>
                          </a:highlight>
                        </a:rPr>
                        <a:t>Value</a:t>
                      </a:r>
                      <a:endParaRPr b="1" sz="1800">
                        <a:solidFill>
                          <a:srgbClr val="303030"/>
                        </a:solidFill>
                        <a:highlight>
                          <a:srgbClr val="FFFFFF"/>
                        </a:highlight>
                      </a:endParaRPr>
                    </a:p>
                  </a:txBody>
                  <a:tcPr marT="76200" marB="76200" marR="95250" marL="952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r>
              <a:tr h="314325">
                <a:tc>
                  <a:txBody>
                    <a:bodyPr/>
                    <a:lstStyle/>
                    <a:p>
                      <a:pPr indent="0" lvl="0" marL="0" rtl="0" algn="ctr">
                        <a:lnSpc>
                          <a:spcPct val="115000"/>
                        </a:lnSpc>
                        <a:spcBef>
                          <a:spcPts val="0"/>
                        </a:spcBef>
                        <a:spcAft>
                          <a:spcPts val="0"/>
                        </a:spcAft>
                        <a:buNone/>
                      </a:pPr>
                      <a:r>
                        <a:rPr lang="en" sz="1750">
                          <a:solidFill>
                            <a:srgbClr val="303030"/>
                          </a:solidFill>
                          <a:highlight>
                            <a:srgbClr val="FFFFFF"/>
                          </a:highlight>
                        </a:rPr>
                        <a:t>1</a:t>
                      </a:r>
                      <a:endParaRPr sz="1750">
                        <a:solidFill>
                          <a:srgbClr val="303030"/>
                        </a:solidFill>
                        <a:highlight>
                          <a:srgbClr val="FFFFFF"/>
                        </a:highlight>
                      </a:endParaRPr>
                    </a:p>
                  </a:txBody>
                  <a:tcPr marT="76200" marB="76200" marR="95250" marL="952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750">
                          <a:solidFill>
                            <a:srgbClr val="303030"/>
                          </a:solidFill>
                          <a:highlight>
                            <a:srgbClr val="FFFFFF"/>
                          </a:highlight>
                        </a:rPr>
                        <a:t>2</a:t>
                      </a:r>
                      <a:endParaRPr sz="1750">
                        <a:solidFill>
                          <a:srgbClr val="303030"/>
                        </a:solidFill>
                        <a:highlight>
                          <a:srgbClr val="FFFFFF"/>
                        </a:highlight>
                      </a:endParaRPr>
                    </a:p>
                  </a:txBody>
                  <a:tcPr marT="76200" marB="76200" marR="95250" marL="952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750">
                          <a:solidFill>
                            <a:srgbClr val="303030"/>
                          </a:solidFill>
                          <a:highlight>
                            <a:srgbClr val="FFFFFF"/>
                          </a:highlight>
                        </a:rPr>
                        <a:t>3</a:t>
                      </a:r>
                      <a:endParaRPr sz="1750">
                        <a:solidFill>
                          <a:srgbClr val="303030"/>
                        </a:solidFill>
                        <a:highlight>
                          <a:srgbClr val="FFFFFF"/>
                        </a:highlight>
                      </a:endParaRPr>
                    </a:p>
                  </a:txBody>
                  <a:tcPr marT="76200" marB="76200" marR="95250" marL="952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r>
              <a:tr h="314325">
                <a:tc>
                  <a:txBody>
                    <a:bodyPr/>
                    <a:lstStyle/>
                    <a:p>
                      <a:pPr indent="0" lvl="0" marL="0" rtl="0" algn="ctr">
                        <a:lnSpc>
                          <a:spcPct val="115000"/>
                        </a:lnSpc>
                        <a:spcBef>
                          <a:spcPts val="0"/>
                        </a:spcBef>
                        <a:spcAft>
                          <a:spcPts val="0"/>
                        </a:spcAft>
                        <a:buNone/>
                      </a:pPr>
                      <a:r>
                        <a:rPr lang="en" sz="1750">
                          <a:solidFill>
                            <a:srgbClr val="303030"/>
                          </a:solidFill>
                          <a:highlight>
                            <a:srgbClr val="FFFFFF"/>
                          </a:highlight>
                        </a:rPr>
                        <a:t>2</a:t>
                      </a:r>
                      <a:endParaRPr sz="1750">
                        <a:solidFill>
                          <a:srgbClr val="303030"/>
                        </a:solidFill>
                        <a:highlight>
                          <a:srgbClr val="FFFFFF"/>
                        </a:highlight>
                      </a:endParaRPr>
                    </a:p>
                  </a:txBody>
                  <a:tcPr marT="76200" marB="76200" marR="95250" marL="952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750">
                          <a:solidFill>
                            <a:srgbClr val="303030"/>
                          </a:solidFill>
                          <a:highlight>
                            <a:srgbClr val="FFFFFF"/>
                          </a:highlight>
                        </a:rPr>
                        <a:t>3</a:t>
                      </a:r>
                      <a:endParaRPr sz="1750">
                        <a:solidFill>
                          <a:srgbClr val="303030"/>
                        </a:solidFill>
                        <a:highlight>
                          <a:srgbClr val="FFFFFF"/>
                        </a:highlight>
                      </a:endParaRPr>
                    </a:p>
                  </a:txBody>
                  <a:tcPr marT="76200" marB="76200" marR="95250" marL="952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750">
                          <a:solidFill>
                            <a:srgbClr val="303030"/>
                          </a:solidFill>
                          <a:highlight>
                            <a:srgbClr val="FFFFFF"/>
                          </a:highlight>
                        </a:rPr>
                        <a:t>4</a:t>
                      </a:r>
                      <a:endParaRPr sz="1750">
                        <a:solidFill>
                          <a:srgbClr val="303030"/>
                        </a:solidFill>
                        <a:highlight>
                          <a:srgbClr val="FFFFFF"/>
                        </a:highlight>
                      </a:endParaRPr>
                    </a:p>
                  </a:txBody>
                  <a:tcPr marT="76200" marB="76200" marR="95250" marL="952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r>
              <a:tr h="314325">
                <a:tc>
                  <a:txBody>
                    <a:bodyPr/>
                    <a:lstStyle/>
                    <a:p>
                      <a:pPr indent="0" lvl="0" marL="0" rtl="0" algn="ctr">
                        <a:lnSpc>
                          <a:spcPct val="115000"/>
                        </a:lnSpc>
                        <a:spcBef>
                          <a:spcPts val="0"/>
                        </a:spcBef>
                        <a:spcAft>
                          <a:spcPts val="0"/>
                        </a:spcAft>
                        <a:buNone/>
                      </a:pPr>
                      <a:r>
                        <a:rPr lang="en" sz="1750">
                          <a:solidFill>
                            <a:srgbClr val="303030"/>
                          </a:solidFill>
                          <a:highlight>
                            <a:srgbClr val="FFFFFF"/>
                          </a:highlight>
                        </a:rPr>
                        <a:t>3</a:t>
                      </a:r>
                      <a:endParaRPr sz="1750">
                        <a:solidFill>
                          <a:srgbClr val="303030"/>
                        </a:solidFill>
                        <a:highlight>
                          <a:srgbClr val="FFFFFF"/>
                        </a:highlight>
                      </a:endParaRPr>
                    </a:p>
                  </a:txBody>
                  <a:tcPr marT="76200" marB="76200" marR="95250" marL="952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750">
                          <a:solidFill>
                            <a:srgbClr val="303030"/>
                          </a:solidFill>
                          <a:highlight>
                            <a:srgbClr val="FFFFFF"/>
                          </a:highlight>
                        </a:rPr>
                        <a:t>4</a:t>
                      </a:r>
                      <a:endParaRPr sz="1750">
                        <a:solidFill>
                          <a:srgbClr val="303030"/>
                        </a:solidFill>
                        <a:highlight>
                          <a:srgbClr val="FFFFFF"/>
                        </a:highlight>
                      </a:endParaRPr>
                    </a:p>
                  </a:txBody>
                  <a:tcPr marT="76200" marB="76200" marR="95250" marL="952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750">
                          <a:solidFill>
                            <a:srgbClr val="303030"/>
                          </a:solidFill>
                          <a:highlight>
                            <a:srgbClr val="FFFFFF"/>
                          </a:highlight>
                        </a:rPr>
                        <a:t>5</a:t>
                      </a:r>
                      <a:endParaRPr sz="1750">
                        <a:solidFill>
                          <a:srgbClr val="303030"/>
                        </a:solidFill>
                        <a:highlight>
                          <a:srgbClr val="FFFFFF"/>
                        </a:highlight>
                      </a:endParaRPr>
                    </a:p>
                  </a:txBody>
                  <a:tcPr marT="76200" marB="76200" marR="95250" marL="952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r>
              <a:tr h="466725">
                <a:tc>
                  <a:txBody>
                    <a:bodyPr/>
                    <a:lstStyle/>
                    <a:p>
                      <a:pPr indent="0" lvl="0" marL="0" rtl="0" algn="ctr">
                        <a:lnSpc>
                          <a:spcPct val="115000"/>
                        </a:lnSpc>
                        <a:spcBef>
                          <a:spcPts val="0"/>
                        </a:spcBef>
                        <a:spcAft>
                          <a:spcPts val="0"/>
                        </a:spcAft>
                        <a:buNone/>
                      </a:pPr>
                      <a:r>
                        <a:rPr lang="en" sz="1750">
                          <a:solidFill>
                            <a:srgbClr val="303030"/>
                          </a:solidFill>
                          <a:highlight>
                            <a:srgbClr val="FFFFFF"/>
                          </a:highlight>
                        </a:rPr>
                        <a:t>4</a:t>
                      </a:r>
                      <a:endParaRPr sz="1750">
                        <a:solidFill>
                          <a:srgbClr val="303030"/>
                        </a:solidFill>
                        <a:highlight>
                          <a:srgbClr val="FFFFFF"/>
                        </a:highlight>
                      </a:endParaRPr>
                    </a:p>
                  </a:txBody>
                  <a:tcPr marT="76200" marB="76200" marR="95250" marL="952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750">
                          <a:solidFill>
                            <a:srgbClr val="303030"/>
                          </a:solidFill>
                          <a:highlight>
                            <a:srgbClr val="FFFFFF"/>
                          </a:highlight>
                        </a:rPr>
                        <a:t>5</a:t>
                      </a:r>
                      <a:endParaRPr sz="1750">
                        <a:solidFill>
                          <a:srgbClr val="303030"/>
                        </a:solidFill>
                        <a:highlight>
                          <a:srgbClr val="FFFFFF"/>
                        </a:highlight>
                      </a:endParaRPr>
                    </a:p>
                  </a:txBody>
                  <a:tcPr marT="76200" marB="76200" marR="95250" marL="952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750">
                          <a:solidFill>
                            <a:srgbClr val="303030"/>
                          </a:solidFill>
                          <a:highlight>
                            <a:srgbClr val="FFFFFF"/>
                          </a:highlight>
                        </a:rPr>
                        <a:t>6</a:t>
                      </a:r>
                      <a:endParaRPr sz="1750">
                        <a:solidFill>
                          <a:srgbClr val="303030"/>
                        </a:solidFill>
                        <a:highlight>
                          <a:srgbClr val="FFFFFF"/>
                        </a:highlight>
                      </a:endParaRPr>
                    </a:p>
                    <a:p>
                      <a:pPr indent="0" lvl="0" marL="0" rtl="0" algn="ctr">
                        <a:lnSpc>
                          <a:spcPct val="115000"/>
                        </a:lnSpc>
                        <a:spcBef>
                          <a:spcPts val="0"/>
                        </a:spcBef>
                        <a:spcAft>
                          <a:spcPts val="0"/>
                        </a:spcAft>
                        <a:buNone/>
                      </a:pPr>
                      <a:r>
                        <a:t/>
                      </a:r>
                      <a:endParaRPr sz="1750">
                        <a:solidFill>
                          <a:srgbClr val="303030"/>
                        </a:solidFill>
                        <a:highlight>
                          <a:srgbClr val="FFFFFF"/>
                        </a:highlight>
                      </a:endParaRPr>
                    </a:p>
                  </a:txBody>
                  <a:tcPr marT="76200" marB="76200" marR="95250" marL="95250">
                    <a:lnL cap="flat" cmpd="sng" w="9525">
                      <a:solidFill>
                        <a:srgbClr val="AAAAAA"/>
                      </a:solidFill>
                      <a:prstDash val="solid"/>
                      <a:round/>
                      <a:headEnd len="sm" w="sm" type="none"/>
                      <a:tailEnd len="sm" w="sm" type="none"/>
                    </a:lnL>
                    <a:lnR cap="flat" cmpd="sng" w="9525">
                      <a:solidFill>
                        <a:srgbClr val="AAAAAA"/>
                      </a:solidFill>
                      <a:prstDash val="solid"/>
                      <a:round/>
                      <a:headEnd len="sm" w="sm" type="none"/>
                      <a:tailEnd len="sm" w="sm" type="none"/>
                    </a:lnR>
                    <a:lnT cap="flat" cmpd="sng" w="9525">
                      <a:solidFill>
                        <a:srgbClr val="AAAAAA"/>
                      </a:solidFill>
                      <a:prstDash val="solid"/>
                      <a:round/>
                      <a:headEnd len="sm" w="sm" type="none"/>
                      <a:tailEnd len="sm" w="sm" type="none"/>
                    </a:lnT>
                    <a:lnB cap="flat" cmpd="sng" w="9525">
                      <a:solidFill>
                        <a:srgbClr val="AAAAAA"/>
                      </a:solidFill>
                      <a:prstDash val="solid"/>
                      <a:round/>
                      <a:headEnd len="sm" w="sm" type="none"/>
                      <a:tailEnd len="sm" w="sm" type="none"/>
                    </a:lnB>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41"/>
          <p:cNvSpPr txBox="1"/>
          <p:nvPr>
            <p:ph idx="1" type="body"/>
          </p:nvPr>
        </p:nvSpPr>
        <p:spPr>
          <a:xfrm>
            <a:off x="155400" y="112250"/>
            <a:ext cx="8532900" cy="29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Solution-</a:t>
            </a:r>
            <a:endParaRPr sz="2800"/>
          </a:p>
          <a:p>
            <a:pPr indent="0" lvl="0" marL="0" rtl="0" algn="l">
              <a:spcBef>
                <a:spcPts val="1600"/>
              </a:spcBef>
              <a:spcAft>
                <a:spcPts val="0"/>
              </a:spcAft>
              <a:buNone/>
            </a:pPr>
            <a:r>
              <a:rPr lang="en" sz="2800"/>
              <a:t>Given-</a:t>
            </a:r>
            <a:endParaRPr sz="2800"/>
          </a:p>
          <a:p>
            <a:pPr indent="0" lvl="0" marL="0" rtl="0" algn="l">
              <a:spcBef>
                <a:spcPts val="1600"/>
              </a:spcBef>
              <a:spcAft>
                <a:spcPts val="0"/>
              </a:spcAft>
              <a:buNone/>
            </a:pPr>
            <a:r>
              <a:rPr lang="en" sz="2800"/>
              <a:t>Knapsack capacity (w) = 5 kg</a:t>
            </a:r>
            <a:endParaRPr sz="2800"/>
          </a:p>
          <a:p>
            <a:pPr indent="0" lvl="0" marL="0" rtl="0" algn="l">
              <a:spcBef>
                <a:spcPts val="1600"/>
              </a:spcBef>
              <a:spcAft>
                <a:spcPts val="0"/>
              </a:spcAft>
              <a:buNone/>
            </a:pPr>
            <a:r>
              <a:rPr lang="en" sz="2800"/>
              <a:t>Number of items (n) = 4</a:t>
            </a:r>
            <a:endParaRPr sz="2800"/>
          </a:p>
          <a:p>
            <a:pPr indent="0" lvl="0" marL="0" rtl="0" algn="l">
              <a:spcBef>
                <a:spcPts val="1600"/>
              </a:spcBef>
              <a:spcAft>
                <a:spcPts val="0"/>
              </a:spcAft>
              <a:buNone/>
            </a:pPr>
            <a:r>
              <a:rPr lang="en" sz="2800"/>
              <a:t>Step-01:</a:t>
            </a:r>
            <a:endParaRPr sz="2800"/>
          </a:p>
          <a:p>
            <a:pPr indent="0" lvl="0" marL="0" rtl="0" algn="l">
              <a:spcBef>
                <a:spcPts val="1600"/>
              </a:spcBef>
              <a:spcAft>
                <a:spcPts val="0"/>
              </a:spcAft>
              <a:buNone/>
            </a:pPr>
            <a:r>
              <a:rPr lang="en" sz="2800"/>
              <a:t>Draw a table say ‘T’ with (n+1) = 4 + 1 = 5 number of rows and (w+1) = 5 + 1 = 6 number of columns.</a:t>
            </a:r>
            <a:endParaRPr sz="2800"/>
          </a:p>
          <a:p>
            <a:pPr indent="0" lvl="0" marL="0" rtl="0" algn="l">
              <a:spcBef>
                <a:spcPts val="1600"/>
              </a:spcBef>
              <a:spcAft>
                <a:spcPts val="0"/>
              </a:spcAft>
              <a:buNone/>
            </a:pPr>
            <a:r>
              <a:rPr lang="en" sz="2800"/>
              <a:t>Fill all the boxes of 0th row and 0th column with 0.</a:t>
            </a:r>
            <a:endParaRPr sz="2800"/>
          </a:p>
          <a:p>
            <a:pPr indent="0" lvl="0" marL="0" rtl="0" algn="l">
              <a:spcBef>
                <a:spcPts val="1600"/>
              </a:spcBef>
              <a:spcAft>
                <a:spcPts val="0"/>
              </a:spcAft>
              <a:buNone/>
            </a:pPr>
            <a:r>
              <a:t/>
            </a:r>
            <a:endParaRPr sz="2800"/>
          </a:p>
          <a:p>
            <a:pPr indent="0" lvl="0" marL="0" rtl="0" algn="l">
              <a:spcBef>
                <a:spcPts val="1600"/>
              </a:spcBef>
              <a:spcAft>
                <a:spcPts val="1600"/>
              </a:spcAft>
              <a:buNone/>
            </a:pPr>
            <a:r>
              <a:t/>
            </a:r>
            <a:endParaRPr sz="28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142"/>
          <p:cNvPicPr preferRelativeResize="0"/>
          <p:nvPr/>
        </p:nvPicPr>
        <p:blipFill>
          <a:blip r:embed="rId3">
            <a:alphaModFix/>
          </a:blip>
          <a:stretch>
            <a:fillRect/>
          </a:stretch>
        </p:blipFill>
        <p:spPr>
          <a:xfrm>
            <a:off x="1148075" y="371825"/>
            <a:ext cx="6300700" cy="41643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43"/>
          <p:cNvSpPr txBox="1"/>
          <p:nvPr>
            <p:ph idx="1" type="body"/>
          </p:nvPr>
        </p:nvSpPr>
        <p:spPr>
          <a:xfrm>
            <a:off x="155400" y="75075"/>
            <a:ext cx="84585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Step-02:</a:t>
            </a:r>
            <a:endParaRPr sz="2800"/>
          </a:p>
          <a:p>
            <a:pPr indent="0" lvl="0" marL="0" rtl="0" algn="l">
              <a:spcBef>
                <a:spcPts val="1600"/>
              </a:spcBef>
              <a:spcAft>
                <a:spcPts val="0"/>
              </a:spcAft>
              <a:buNone/>
            </a:pPr>
            <a:r>
              <a:rPr lang="en" sz="2800"/>
              <a:t>Start filling the table row wise top to bottom from left to right using the formula-</a:t>
            </a:r>
            <a:endParaRPr sz="2800"/>
          </a:p>
          <a:p>
            <a:pPr indent="0" lvl="0" marL="0" rtl="0" algn="l">
              <a:spcBef>
                <a:spcPts val="1600"/>
              </a:spcBef>
              <a:spcAft>
                <a:spcPts val="0"/>
              </a:spcAft>
              <a:buNone/>
            </a:pPr>
            <a:r>
              <a:t/>
            </a:r>
            <a:endParaRPr sz="2800"/>
          </a:p>
          <a:p>
            <a:pPr indent="0" lvl="0" marL="0" rtl="0" algn="l">
              <a:spcBef>
                <a:spcPts val="1600"/>
              </a:spcBef>
              <a:spcAft>
                <a:spcPts val="1600"/>
              </a:spcAft>
              <a:buNone/>
            </a:pPr>
            <a:r>
              <a:rPr lang="en" sz="2800"/>
              <a:t>T (i , j) = max { T ( i-1 , j ) , valuei + T( i-1 , j – weighti ) }</a:t>
            </a:r>
            <a:endParaRPr sz="28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44"/>
          <p:cNvSpPr txBox="1"/>
          <p:nvPr>
            <p:ph idx="1" type="body"/>
          </p:nvPr>
        </p:nvSpPr>
        <p:spPr>
          <a:xfrm>
            <a:off x="272475" y="62675"/>
            <a:ext cx="70401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Finding T(1,1)-</a:t>
            </a:r>
            <a:endParaRPr sz="2800"/>
          </a:p>
          <a:p>
            <a:pPr indent="0" lvl="0" marL="0" rtl="0" algn="l">
              <a:spcBef>
                <a:spcPts val="1600"/>
              </a:spcBef>
              <a:spcAft>
                <a:spcPts val="0"/>
              </a:spcAft>
              <a:buNone/>
            </a:pPr>
            <a:r>
              <a:rPr lang="en" sz="2800"/>
              <a:t>We have,</a:t>
            </a:r>
            <a:endParaRPr sz="2800"/>
          </a:p>
          <a:p>
            <a:pPr indent="0" lvl="0" marL="0" rtl="0" algn="l">
              <a:spcBef>
                <a:spcPts val="1600"/>
              </a:spcBef>
              <a:spcAft>
                <a:spcPts val="0"/>
              </a:spcAft>
              <a:buNone/>
            </a:pPr>
            <a:r>
              <a:rPr lang="en" sz="2800"/>
              <a:t>i = 1</a:t>
            </a:r>
            <a:endParaRPr sz="2800"/>
          </a:p>
          <a:p>
            <a:pPr indent="0" lvl="0" marL="0" rtl="0" algn="l">
              <a:spcBef>
                <a:spcPts val="1600"/>
              </a:spcBef>
              <a:spcAft>
                <a:spcPts val="0"/>
              </a:spcAft>
              <a:buNone/>
            </a:pPr>
            <a:r>
              <a:rPr lang="en" sz="2800"/>
              <a:t>j = 1</a:t>
            </a:r>
            <a:endParaRPr sz="2800"/>
          </a:p>
          <a:p>
            <a:pPr indent="0" lvl="0" marL="0" rtl="0" algn="l">
              <a:spcBef>
                <a:spcPts val="1600"/>
              </a:spcBef>
              <a:spcAft>
                <a:spcPts val="0"/>
              </a:spcAft>
              <a:buNone/>
            </a:pPr>
            <a:r>
              <a:rPr lang="en" sz="2800"/>
              <a:t>(value)i = (value)1 = 3</a:t>
            </a:r>
            <a:endParaRPr sz="2800"/>
          </a:p>
          <a:p>
            <a:pPr indent="0" lvl="0" marL="0" rtl="0" algn="l">
              <a:spcBef>
                <a:spcPts val="1600"/>
              </a:spcBef>
              <a:spcAft>
                <a:spcPts val="1600"/>
              </a:spcAft>
              <a:buNone/>
            </a:pPr>
            <a:r>
              <a:rPr lang="en" sz="2800"/>
              <a:t>(weight)i = (weight)1 = 2</a:t>
            </a:r>
            <a:endParaRPr sz="28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45"/>
          <p:cNvSpPr txBox="1"/>
          <p:nvPr>
            <p:ph idx="1" type="body"/>
          </p:nvPr>
        </p:nvSpPr>
        <p:spPr>
          <a:xfrm>
            <a:off x="284850" y="1041800"/>
            <a:ext cx="67797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Substituting the values, we get-</a:t>
            </a:r>
            <a:endParaRPr sz="2800"/>
          </a:p>
          <a:p>
            <a:pPr indent="0" lvl="0" marL="0" rtl="0" algn="l">
              <a:spcBef>
                <a:spcPts val="1600"/>
              </a:spcBef>
              <a:spcAft>
                <a:spcPts val="0"/>
              </a:spcAft>
              <a:buNone/>
            </a:pPr>
            <a:r>
              <a:rPr lang="en" sz="2800"/>
              <a:t>T(1,1) = max { T(1-1 , 1) , 3 + T(1-1 , 1-2) }</a:t>
            </a:r>
            <a:endParaRPr sz="2800"/>
          </a:p>
          <a:p>
            <a:pPr indent="0" lvl="0" marL="0" rtl="0" algn="l">
              <a:spcBef>
                <a:spcPts val="1600"/>
              </a:spcBef>
              <a:spcAft>
                <a:spcPts val="0"/>
              </a:spcAft>
              <a:buNone/>
            </a:pPr>
            <a:r>
              <a:rPr lang="en" sz="2800"/>
              <a:t>T(1,1) = max { T(0,1) , 3 + T(0,-1) }</a:t>
            </a:r>
            <a:endParaRPr sz="2800"/>
          </a:p>
          <a:p>
            <a:pPr indent="0" lvl="0" marL="0" rtl="0" algn="l">
              <a:spcBef>
                <a:spcPts val="1600"/>
              </a:spcBef>
              <a:spcAft>
                <a:spcPts val="0"/>
              </a:spcAft>
              <a:buNone/>
            </a:pPr>
            <a:r>
              <a:rPr lang="en" sz="2800"/>
              <a:t>T(1,1) = T(0,1) { Ignore T(0,-1) }</a:t>
            </a:r>
            <a:endParaRPr sz="2800"/>
          </a:p>
          <a:p>
            <a:pPr indent="0" lvl="0" marL="0" rtl="0" algn="l">
              <a:spcBef>
                <a:spcPts val="1600"/>
              </a:spcBef>
              <a:spcAft>
                <a:spcPts val="0"/>
              </a:spcAft>
              <a:buNone/>
            </a:pPr>
            <a:r>
              <a:rPr lang="en" sz="2800"/>
              <a:t>T(1,1) = 0</a:t>
            </a:r>
            <a:endParaRPr sz="2800"/>
          </a:p>
          <a:p>
            <a:pPr indent="0" lvl="0" marL="0" rtl="0" algn="l">
              <a:spcBef>
                <a:spcPts val="1600"/>
              </a:spcBef>
              <a:spcAft>
                <a:spcPts val="0"/>
              </a:spcAft>
              <a:buNone/>
            </a:pPr>
            <a:r>
              <a:t/>
            </a:r>
            <a:endParaRPr sz="2800"/>
          </a:p>
          <a:p>
            <a:pPr indent="0" lvl="0" marL="0" rtl="0" algn="l">
              <a:spcBef>
                <a:spcPts val="1600"/>
              </a:spcBef>
              <a:spcAft>
                <a:spcPts val="1600"/>
              </a:spcAft>
              <a:buNone/>
            </a:pPr>
            <a:r>
              <a:t/>
            </a:r>
            <a:endParaRPr sz="28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46"/>
          <p:cNvSpPr txBox="1"/>
          <p:nvPr>
            <p:ph idx="1" type="body"/>
          </p:nvPr>
        </p:nvSpPr>
        <p:spPr>
          <a:xfrm>
            <a:off x="470750" y="0"/>
            <a:ext cx="68790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Finding T(1,2)-</a:t>
            </a:r>
            <a:endParaRPr sz="2800"/>
          </a:p>
          <a:p>
            <a:pPr indent="0" lvl="0" marL="0" rtl="0" algn="l">
              <a:spcBef>
                <a:spcPts val="1600"/>
              </a:spcBef>
              <a:spcAft>
                <a:spcPts val="0"/>
              </a:spcAft>
              <a:buNone/>
            </a:pPr>
            <a:r>
              <a:rPr lang="en" sz="2800"/>
              <a:t>We have,</a:t>
            </a:r>
            <a:endParaRPr sz="2800"/>
          </a:p>
          <a:p>
            <a:pPr indent="0" lvl="0" marL="0" rtl="0" algn="l">
              <a:spcBef>
                <a:spcPts val="1600"/>
              </a:spcBef>
              <a:spcAft>
                <a:spcPts val="0"/>
              </a:spcAft>
              <a:buNone/>
            </a:pPr>
            <a:r>
              <a:rPr lang="en" sz="2800"/>
              <a:t>i = 1</a:t>
            </a:r>
            <a:endParaRPr sz="2800"/>
          </a:p>
          <a:p>
            <a:pPr indent="0" lvl="0" marL="0" rtl="0" algn="l">
              <a:spcBef>
                <a:spcPts val="1600"/>
              </a:spcBef>
              <a:spcAft>
                <a:spcPts val="0"/>
              </a:spcAft>
              <a:buNone/>
            </a:pPr>
            <a:r>
              <a:rPr lang="en" sz="2800"/>
              <a:t>j = 2</a:t>
            </a:r>
            <a:endParaRPr sz="2800"/>
          </a:p>
          <a:p>
            <a:pPr indent="0" lvl="0" marL="0" rtl="0" algn="l">
              <a:spcBef>
                <a:spcPts val="1600"/>
              </a:spcBef>
              <a:spcAft>
                <a:spcPts val="0"/>
              </a:spcAft>
              <a:buNone/>
            </a:pPr>
            <a:r>
              <a:rPr lang="en" sz="2800"/>
              <a:t>(value)i = (value)1 = 3</a:t>
            </a:r>
            <a:endParaRPr sz="2800"/>
          </a:p>
          <a:p>
            <a:pPr indent="0" lvl="0" marL="0" rtl="0" algn="l">
              <a:spcBef>
                <a:spcPts val="1600"/>
              </a:spcBef>
              <a:spcAft>
                <a:spcPts val="0"/>
              </a:spcAft>
              <a:buNone/>
            </a:pPr>
            <a:r>
              <a:rPr lang="en" sz="2800"/>
              <a:t>(weight)i = (weight)1 = 2</a:t>
            </a:r>
            <a:endParaRPr sz="2800"/>
          </a:p>
          <a:p>
            <a:pPr indent="0" lvl="0" marL="0" rtl="0" algn="l">
              <a:spcBef>
                <a:spcPts val="1600"/>
              </a:spcBef>
              <a:spcAft>
                <a:spcPts val="1600"/>
              </a:spcAft>
              <a:buNone/>
            </a:pPr>
            <a:r>
              <a:t/>
            </a:r>
            <a:endParaRPr sz="2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8"/>
          <p:cNvSpPr txBox="1"/>
          <p:nvPr>
            <p:ph idx="1" type="body"/>
          </p:nvPr>
        </p:nvSpPr>
        <p:spPr>
          <a:xfrm>
            <a:off x="488675" y="230550"/>
            <a:ext cx="63849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 line 2 points </a:t>
            </a:r>
            <a:endParaRPr sz="2800"/>
          </a:p>
          <a:p>
            <a:pPr indent="0" lvl="0" marL="0" rtl="0" algn="l">
              <a:spcBef>
                <a:spcPts val="1600"/>
              </a:spcBef>
              <a:spcAft>
                <a:spcPts val="0"/>
              </a:spcAft>
              <a:buNone/>
            </a:pPr>
            <a:r>
              <a:rPr lang="en" sz="2800"/>
              <a:t>x2 = [1,2,3] </a:t>
            </a:r>
            <a:endParaRPr sz="2800"/>
          </a:p>
          <a:p>
            <a:pPr indent="0" lvl="0" marL="0" rtl="0" algn="l">
              <a:spcBef>
                <a:spcPts val="1600"/>
              </a:spcBef>
              <a:spcAft>
                <a:spcPts val="0"/>
              </a:spcAft>
              <a:buNone/>
            </a:pPr>
            <a:r>
              <a:rPr lang="en" sz="2800"/>
              <a:t>y2 = [4,1,3] </a:t>
            </a:r>
            <a:endParaRPr sz="2800"/>
          </a:p>
          <a:p>
            <a:pPr indent="0" lvl="0" marL="0" rtl="0" algn="l">
              <a:spcBef>
                <a:spcPts val="1600"/>
              </a:spcBef>
              <a:spcAft>
                <a:spcPts val="0"/>
              </a:spcAft>
              <a:buNone/>
            </a:pPr>
            <a:r>
              <a:rPr lang="en" sz="2800"/>
              <a:t># plotting the line 2 points  </a:t>
            </a:r>
            <a:endParaRPr sz="2800"/>
          </a:p>
          <a:p>
            <a:pPr indent="0" lvl="0" marL="0" rtl="0" algn="l">
              <a:spcBef>
                <a:spcPts val="1600"/>
              </a:spcBef>
              <a:spcAft>
                <a:spcPts val="1600"/>
              </a:spcAft>
              <a:buNone/>
            </a:pPr>
            <a:r>
              <a:rPr lang="en" sz="2800"/>
              <a:t>plt.plot(x2, y2, label = "line 2")</a:t>
            </a:r>
            <a:endParaRPr sz="28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47"/>
          <p:cNvSpPr txBox="1"/>
          <p:nvPr>
            <p:ph idx="1" type="body"/>
          </p:nvPr>
        </p:nvSpPr>
        <p:spPr>
          <a:xfrm>
            <a:off x="446000" y="285775"/>
            <a:ext cx="78579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Substituting the values, we get-</a:t>
            </a:r>
            <a:endParaRPr sz="2800"/>
          </a:p>
          <a:p>
            <a:pPr indent="0" lvl="0" marL="0" rtl="0" algn="l">
              <a:spcBef>
                <a:spcPts val="1600"/>
              </a:spcBef>
              <a:spcAft>
                <a:spcPts val="0"/>
              </a:spcAft>
              <a:buNone/>
            </a:pPr>
            <a:r>
              <a:rPr lang="en" sz="2800"/>
              <a:t>T(1,2) = max { T(1-1 , 2) , 3 + T(1-1 , 2-2) }</a:t>
            </a:r>
            <a:endParaRPr sz="2800"/>
          </a:p>
          <a:p>
            <a:pPr indent="0" lvl="0" marL="0" rtl="0" algn="l">
              <a:spcBef>
                <a:spcPts val="1600"/>
              </a:spcBef>
              <a:spcAft>
                <a:spcPts val="0"/>
              </a:spcAft>
              <a:buNone/>
            </a:pPr>
            <a:r>
              <a:rPr lang="en" sz="2800"/>
              <a:t>T(1,2) = max { T(0,2) , 3 + T(0,0) }</a:t>
            </a:r>
            <a:endParaRPr sz="2800"/>
          </a:p>
          <a:p>
            <a:pPr indent="0" lvl="0" marL="0" rtl="0" algn="l">
              <a:spcBef>
                <a:spcPts val="1600"/>
              </a:spcBef>
              <a:spcAft>
                <a:spcPts val="0"/>
              </a:spcAft>
              <a:buNone/>
            </a:pPr>
            <a:r>
              <a:rPr lang="en" sz="2800"/>
              <a:t>T(1,2) = max {0 , 3+0}</a:t>
            </a:r>
            <a:endParaRPr sz="2800"/>
          </a:p>
          <a:p>
            <a:pPr indent="0" lvl="0" marL="0" rtl="0" algn="l">
              <a:spcBef>
                <a:spcPts val="1600"/>
              </a:spcBef>
              <a:spcAft>
                <a:spcPts val="0"/>
              </a:spcAft>
              <a:buNone/>
            </a:pPr>
            <a:r>
              <a:rPr lang="en" sz="2800"/>
              <a:t>T(1,2) = 3</a:t>
            </a:r>
            <a:endParaRPr sz="2800"/>
          </a:p>
          <a:p>
            <a:pPr indent="0" lvl="0" marL="0" rtl="0" algn="l">
              <a:spcBef>
                <a:spcPts val="1600"/>
              </a:spcBef>
              <a:spcAft>
                <a:spcPts val="0"/>
              </a:spcAft>
              <a:buNone/>
            </a:pPr>
            <a:r>
              <a:t/>
            </a:r>
            <a:endParaRPr sz="2800"/>
          </a:p>
          <a:p>
            <a:pPr indent="0" lvl="0" marL="0" rtl="0" algn="l">
              <a:spcBef>
                <a:spcPts val="1600"/>
              </a:spcBef>
              <a:spcAft>
                <a:spcPts val="1600"/>
              </a:spcAft>
              <a:buNone/>
            </a:pPr>
            <a:r>
              <a:t/>
            </a:r>
            <a:endParaRPr sz="28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48"/>
          <p:cNvSpPr txBox="1"/>
          <p:nvPr>
            <p:ph idx="1" type="body"/>
          </p:nvPr>
        </p:nvSpPr>
        <p:spPr>
          <a:xfrm>
            <a:off x="433575" y="496475"/>
            <a:ext cx="57015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Finding T(1,3)-</a:t>
            </a:r>
            <a:endParaRPr sz="2800"/>
          </a:p>
          <a:p>
            <a:pPr indent="0" lvl="0" marL="0" rtl="0" algn="l">
              <a:spcBef>
                <a:spcPts val="1600"/>
              </a:spcBef>
              <a:spcAft>
                <a:spcPts val="0"/>
              </a:spcAft>
              <a:buNone/>
            </a:pPr>
            <a:r>
              <a:rPr lang="en" sz="2800"/>
              <a:t>We have,</a:t>
            </a:r>
            <a:endParaRPr sz="2800"/>
          </a:p>
          <a:p>
            <a:pPr indent="0" lvl="0" marL="0" rtl="0" algn="l">
              <a:spcBef>
                <a:spcPts val="1600"/>
              </a:spcBef>
              <a:spcAft>
                <a:spcPts val="0"/>
              </a:spcAft>
              <a:buNone/>
            </a:pPr>
            <a:r>
              <a:rPr lang="en" sz="2800"/>
              <a:t>i = 1</a:t>
            </a:r>
            <a:endParaRPr sz="2800"/>
          </a:p>
          <a:p>
            <a:pPr indent="0" lvl="0" marL="0" rtl="0" algn="l">
              <a:spcBef>
                <a:spcPts val="1600"/>
              </a:spcBef>
              <a:spcAft>
                <a:spcPts val="0"/>
              </a:spcAft>
              <a:buNone/>
            </a:pPr>
            <a:r>
              <a:rPr lang="en" sz="2800"/>
              <a:t>j = 3</a:t>
            </a:r>
            <a:endParaRPr sz="2800"/>
          </a:p>
          <a:p>
            <a:pPr indent="0" lvl="0" marL="0" rtl="0" algn="l">
              <a:spcBef>
                <a:spcPts val="1600"/>
              </a:spcBef>
              <a:spcAft>
                <a:spcPts val="0"/>
              </a:spcAft>
              <a:buNone/>
            </a:pPr>
            <a:r>
              <a:rPr lang="en" sz="2800"/>
              <a:t>(value)i = (value)1 = 3</a:t>
            </a:r>
            <a:endParaRPr sz="2800"/>
          </a:p>
          <a:p>
            <a:pPr indent="0" lvl="0" marL="0" rtl="0" algn="l">
              <a:spcBef>
                <a:spcPts val="1600"/>
              </a:spcBef>
              <a:spcAft>
                <a:spcPts val="1600"/>
              </a:spcAft>
              <a:buNone/>
            </a:pPr>
            <a:r>
              <a:rPr lang="en" sz="2800"/>
              <a:t>(weight)i = (weight)1 = 2</a:t>
            </a:r>
            <a:endParaRPr sz="28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49"/>
          <p:cNvSpPr txBox="1"/>
          <p:nvPr>
            <p:ph idx="1" type="body"/>
          </p:nvPr>
        </p:nvSpPr>
        <p:spPr>
          <a:xfrm>
            <a:off x="681475" y="459300"/>
            <a:ext cx="59742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Substituting the values, we get-</a:t>
            </a:r>
            <a:endParaRPr sz="2800"/>
          </a:p>
          <a:p>
            <a:pPr indent="0" lvl="0" marL="0" rtl="0" algn="l">
              <a:spcBef>
                <a:spcPts val="1600"/>
              </a:spcBef>
              <a:spcAft>
                <a:spcPts val="0"/>
              </a:spcAft>
              <a:buNone/>
            </a:pPr>
            <a:r>
              <a:rPr lang="en" sz="2800"/>
              <a:t>T(1,3) = max { T(1-1 , 3) , 3 + T(1-1 , 3-2) }</a:t>
            </a:r>
            <a:endParaRPr sz="2800"/>
          </a:p>
          <a:p>
            <a:pPr indent="0" lvl="0" marL="0" rtl="0" algn="l">
              <a:spcBef>
                <a:spcPts val="1600"/>
              </a:spcBef>
              <a:spcAft>
                <a:spcPts val="0"/>
              </a:spcAft>
              <a:buNone/>
            </a:pPr>
            <a:r>
              <a:rPr lang="en" sz="2800"/>
              <a:t>T(1,3) = max { T(0,3) , 3 + T(0,1) }</a:t>
            </a:r>
            <a:endParaRPr sz="2800"/>
          </a:p>
          <a:p>
            <a:pPr indent="0" lvl="0" marL="0" rtl="0" algn="l">
              <a:spcBef>
                <a:spcPts val="1600"/>
              </a:spcBef>
              <a:spcAft>
                <a:spcPts val="0"/>
              </a:spcAft>
              <a:buNone/>
            </a:pPr>
            <a:r>
              <a:t/>
            </a:r>
            <a:endParaRPr sz="2800"/>
          </a:p>
          <a:p>
            <a:pPr indent="0" lvl="0" marL="0" rtl="0" algn="l">
              <a:spcBef>
                <a:spcPts val="1600"/>
              </a:spcBef>
              <a:spcAft>
                <a:spcPts val="0"/>
              </a:spcAft>
              <a:buNone/>
            </a:pPr>
            <a:r>
              <a:rPr lang="en" sz="2800"/>
              <a:t>T(1,3) = max {0 , 3+0}</a:t>
            </a:r>
            <a:endParaRPr sz="2800"/>
          </a:p>
          <a:p>
            <a:pPr indent="0" lvl="0" marL="0" rtl="0" algn="l">
              <a:spcBef>
                <a:spcPts val="1600"/>
              </a:spcBef>
              <a:spcAft>
                <a:spcPts val="0"/>
              </a:spcAft>
              <a:buNone/>
            </a:pPr>
            <a:r>
              <a:rPr lang="en" sz="2800"/>
              <a:t>T(1,3) = 3</a:t>
            </a:r>
            <a:endParaRPr sz="2800"/>
          </a:p>
          <a:p>
            <a:pPr indent="0" lvl="0" marL="0" rtl="0" algn="l">
              <a:spcBef>
                <a:spcPts val="1600"/>
              </a:spcBef>
              <a:spcAft>
                <a:spcPts val="0"/>
              </a:spcAft>
              <a:buNone/>
            </a:pPr>
            <a:r>
              <a:t/>
            </a:r>
            <a:endParaRPr sz="2800"/>
          </a:p>
          <a:p>
            <a:pPr indent="0" lvl="0" marL="0" rtl="0" algn="l">
              <a:spcBef>
                <a:spcPts val="1600"/>
              </a:spcBef>
              <a:spcAft>
                <a:spcPts val="1600"/>
              </a:spcAft>
              <a:buNone/>
            </a:pPr>
            <a:r>
              <a:t/>
            </a:r>
            <a:endParaRPr sz="28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50"/>
          <p:cNvSpPr txBox="1"/>
          <p:nvPr>
            <p:ph idx="1" type="body"/>
          </p:nvPr>
        </p:nvSpPr>
        <p:spPr>
          <a:xfrm>
            <a:off x="507950" y="285775"/>
            <a:ext cx="44166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Finding T(1,4)-</a:t>
            </a:r>
            <a:endParaRPr sz="2800"/>
          </a:p>
          <a:p>
            <a:pPr indent="0" lvl="0" marL="0" rtl="0" algn="l">
              <a:spcBef>
                <a:spcPts val="1600"/>
              </a:spcBef>
              <a:spcAft>
                <a:spcPts val="0"/>
              </a:spcAft>
              <a:buNone/>
            </a:pPr>
            <a:r>
              <a:rPr lang="en" sz="2800"/>
              <a:t>We have,</a:t>
            </a:r>
            <a:endParaRPr sz="2800"/>
          </a:p>
          <a:p>
            <a:pPr indent="0" lvl="0" marL="0" rtl="0" algn="l">
              <a:spcBef>
                <a:spcPts val="1600"/>
              </a:spcBef>
              <a:spcAft>
                <a:spcPts val="0"/>
              </a:spcAft>
              <a:buNone/>
            </a:pPr>
            <a:r>
              <a:rPr lang="en" sz="2800"/>
              <a:t>i = 1</a:t>
            </a:r>
            <a:endParaRPr sz="2800"/>
          </a:p>
          <a:p>
            <a:pPr indent="0" lvl="0" marL="0" rtl="0" algn="l">
              <a:spcBef>
                <a:spcPts val="1600"/>
              </a:spcBef>
              <a:spcAft>
                <a:spcPts val="0"/>
              </a:spcAft>
              <a:buNone/>
            </a:pPr>
            <a:r>
              <a:rPr lang="en" sz="2800"/>
              <a:t>j = 4</a:t>
            </a:r>
            <a:endParaRPr sz="2800"/>
          </a:p>
          <a:p>
            <a:pPr indent="0" lvl="0" marL="0" rtl="0" algn="l">
              <a:spcBef>
                <a:spcPts val="1600"/>
              </a:spcBef>
              <a:spcAft>
                <a:spcPts val="0"/>
              </a:spcAft>
              <a:buNone/>
            </a:pPr>
            <a:r>
              <a:rPr lang="en" sz="2800"/>
              <a:t>(value)i = (value)1 = 3</a:t>
            </a:r>
            <a:endParaRPr sz="2800"/>
          </a:p>
          <a:p>
            <a:pPr indent="0" lvl="0" marL="0" rtl="0" algn="l">
              <a:spcBef>
                <a:spcPts val="1600"/>
              </a:spcBef>
              <a:spcAft>
                <a:spcPts val="1600"/>
              </a:spcAft>
              <a:buNone/>
            </a:pPr>
            <a:r>
              <a:rPr lang="en" sz="2800"/>
              <a:t>(weight)i = (weight)1 = 2</a:t>
            </a:r>
            <a:endParaRPr sz="28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51"/>
          <p:cNvSpPr txBox="1"/>
          <p:nvPr>
            <p:ph idx="1" type="body"/>
          </p:nvPr>
        </p:nvSpPr>
        <p:spPr>
          <a:xfrm>
            <a:off x="644300" y="434500"/>
            <a:ext cx="61848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Substituting the values, we get-</a:t>
            </a:r>
            <a:endParaRPr sz="2800"/>
          </a:p>
          <a:p>
            <a:pPr indent="0" lvl="0" marL="0" rtl="0" algn="l">
              <a:spcBef>
                <a:spcPts val="1600"/>
              </a:spcBef>
              <a:spcAft>
                <a:spcPts val="0"/>
              </a:spcAft>
              <a:buNone/>
            </a:pPr>
            <a:r>
              <a:rPr lang="en" sz="2800"/>
              <a:t>T(1,4) = max { T(1-1 , 4) , 3 + T(1-1 , 4-2) }</a:t>
            </a:r>
            <a:endParaRPr sz="2800"/>
          </a:p>
          <a:p>
            <a:pPr indent="0" lvl="0" marL="0" rtl="0" algn="l">
              <a:spcBef>
                <a:spcPts val="1600"/>
              </a:spcBef>
              <a:spcAft>
                <a:spcPts val="0"/>
              </a:spcAft>
              <a:buNone/>
            </a:pPr>
            <a:r>
              <a:t/>
            </a:r>
            <a:endParaRPr sz="2800"/>
          </a:p>
          <a:p>
            <a:pPr indent="0" lvl="0" marL="0" rtl="0" algn="l">
              <a:spcBef>
                <a:spcPts val="1600"/>
              </a:spcBef>
              <a:spcAft>
                <a:spcPts val="0"/>
              </a:spcAft>
              <a:buNone/>
            </a:pPr>
            <a:r>
              <a:rPr lang="en" sz="2800"/>
              <a:t>T(1,4) = max { T(0,4) , 3 + T(0,2) }</a:t>
            </a:r>
            <a:endParaRPr sz="2800"/>
          </a:p>
          <a:p>
            <a:pPr indent="0" lvl="0" marL="0" rtl="0" algn="l">
              <a:spcBef>
                <a:spcPts val="1600"/>
              </a:spcBef>
              <a:spcAft>
                <a:spcPts val="0"/>
              </a:spcAft>
              <a:buNone/>
            </a:pPr>
            <a:r>
              <a:rPr lang="en" sz="2800"/>
              <a:t>T(1,4) = max {0 , 3+0}</a:t>
            </a:r>
            <a:endParaRPr sz="2800"/>
          </a:p>
          <a:p>
            <a:pPr indent="0" lvl="0" marL="0" rtl="0" algn="l">
              <a:spcBef>
                <a:spcPts val="1600"/>
              </a:spcBef>
              <a:spcAft>
                <a:spcPts val="1600"/>
              </a:spcAft>
              <a:buNone/>
            </a:pPr>
            <a:r>
              <a:rPr lang="en" sz="2800"/>
              <a:t>T(1,4) = 3</a:t>
            </a:r>
            <a:endParaRPr sz="28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52"/>
          <p:cNvSpPr txBox="1"/>
          <p:nvPr>
            <p:ph idx="1" type="body"/>
          </p:nvPr>
        </p:nvSpPr>
        <p:spPr>
          <a:xfrm>
            <a:off x="867375" y="372525"/>
            <a:ext cx="60486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Finding T(1,5)-</a:t>
            </a:r>
            <a:endParaRPr sz="2800"/>
          </a:p>
          <a:p>
            <a:pPr indent="0" lvl="0" marL="0" rtl="0" algn="l">
              <a:spcBef>
                <a:spcPts val="1600"/>
              </a:spcBef>
              <a:spcAft>
                <a:spcPts val="0"/>
              </a:spcAft>
              <a:buNone/>
            </a:pPr>
            <a:r>
              <a:rPr lang="en" sz="2800"/>
              <a:t>We have,</a:t>
            </a:r>
            <a:endParaRPr sz="2800"/>
          </a:p>
          <a:p>
            <a:pPr indent="0" lvl="0" marL="0" rtl="0" algn="l">
              <a:spcBef>
                <a:spcPts val="1600"/>
              </a:spcBef>
              <a:spcAft>
                <a:spcPts val="0"/>
              </a:spcAft>
              <a:buNone/>
            </a:pPr>
            <a:r>
              <a:rPr lang="en" sz="2800"/>
              <a:t>i = 1</a:t>
            </a:r>
            <a:endParaRPr sz="2800"/>
          </a:p>
          <a:p>
            <a:pPr indent="0" lvl="0" marL="0" rtl="0" algn="l">
              <a:spcBef>
                <a:spcPts val="1600"/>
              </a:spcBef>
              <a:spcAft>
                <a:spcPts val="0"/>
              </a:spcAft>
              <a:buNone/>
            </a:pPr>
            <a:r>
              <a:rPr lang="en" sz="2800"/>
              <a:t>j = 5</a:t>
            </a:r>
            <a:endParaRPr sz="2800"/>
          </a:p>
          <a:p>
            <a:pPr indent="0" lvl="0" marL="0" rtl="0" algn="l">
              <a:spcBef>
                <a:spcPts val="1600"/>
              </a:spcBef>
              <a:spcAft>
                <a:spcPts val="0"/>
              </a:spcAft>
              <a:buNone/>
            </a:pPr>
            <a:r>
              <a:rPr lang="en" sz="2800"/>
              <a:t>(value)i = (value)1 = 3</a:t>
            </a:r>
            <a:endParaRPr sz="2800"/>
          </a:p>
          <a:p>
            <a:pPr indent="0" lvl="0" marL="0" rtl="0" algn="l">
              <a:spcBef>
                <a:spcPts val="1600"/>
              </a:spcBef>
              <a:spcAft>
                <a:spcPts val="1600"/>
              </a:spcAft>
              <a:buNone/>
            </a:pPr>
            <a:r>
              <a:rPr lang="en" sz="2800"/>
              <a:t>(weight)i = (weight)1 = 2</a:t>
            </a:r>
            <a:endParaRPr sz="28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53"/>
          <p:cNvSpPr txBox="1"/>
          <p:nvPr>
            <p:ph idx="1" type="body"/>
          </p:nvPr>
        </p:nvSpPr>
        <p:spPr>
          <a:xfrm>
            <a:off x="718650" y="156100"/>
            <a:ext cx="58131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Substituting the values, we get-</a:t>
            </a:r>
            <a:endParaRPr sz="2800"/>
          </a:p>
          <a:p>
            <a:pPr indent="0" lvl="0" marL="0" rtl="0" algn="l">
              <a:spcBef>
                <a:spcPts val="1600"/>
              </a:spcBef>
              <a:spcAft>
                <a:spcPts val="0"/>
              </a:spcAft>
              <a:buNone/>
            </a:pPr>
            <a:r>
              <a:rPr lang="en" sz="2800"/>
              <a:t>T(1,5) = max { T(1-1 , 5) , 3 + T(1-1 , 5-2) }</a:t>
            </a:r>
            <a:endParaRPr sz="2800"/>
          </a:p>
          <a:p>
            <a:pPr indent="0" lvl="0" marL="0" rtl="0" algn="l">
              <a:spcBef>
                <a:spcPts val="1600"/>
              </a:spcBef>
              <a:spcAft>
                <a:spcPts val="0"/>
              </a:spcAft>
              <a:buNone/>
            </a:pPr>
            <a:r>
              <a:rPr lang="en" sz="2800"/>
              <a:t>T(1,5) = max { T(0,5) , 3 + T(0,3) }</a:t>
            </a:r>
            <a:endParaRPr sz="2800"/>
          </a:p>
          <a:p>
            <a:pPr indent="0" lvl="0" marL="0" rtl="0" algn="l">
              <a:spcBef>
                <a:spcPts val="1600"/>
              </a:spcBef>
              <a:spcAft>
                <a:spcPts val="0"/>
              </a:spcAft>
              <a:buNone/>
            </a:pPr>
            <a:r>
              <a:t/>
            </a:r>
            <a:endParaRPr sz="2800"/>
          </a:p>
          <a:p>
            <a:pPr indent="0" lvl="0" marL="0" rtl="0" algn="l">
              <a:spcBef>
                <a:spcPts val="1600"/>
              </a:spcBef>
              <a:spcAft>
                <a:spcPts val="0"/>
              </a:spcAft>
              <a:buNone/>
            </a:pPr>
            <a:r>
              <a:rPr lang="en" sz="2800"/>
              <a:t>T(1,5) = max {0 , 3+0}</a:t>
            </a:r>
            <a:endParaRPr sz="2800"/>
          </a:p>
          <a:p>
            <a:pPr indent="0" lvl="0" marL="0" rtl="0" algn="l">
              <a:spcBef>
                <a:spcPts val="1600"/>
              </a:spcBef>
              <a:spcAft>
                <a:spcPts val="1600"/>
              </a:spcAft>
              <a:buNone/>
            </a:pPr>
            <a:r>
              <a:rPr lang="en" sz="2800"/>
              <a:t>T(1,5) = 3</a:t>
            </a:r>
            <a:endParaRPr sz="28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54"/>
          <p:cNvSpPr txBox="1"/>
          <p:nvPr>
            <p:ph idx="1" type="body"/>
          </p:nvPr>
        </p:nvSpPr>
        <p:spPr>
          <a:xfrm>
            <a:off x="415500" y="111250"/>
            <a:ext cx="44166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Finding T(2,1)-</a:t>
            </a:r>
            <a:endParaRPr sz="2800"/>
          </a:p>
          <a:p>
            <a:pPr indent="0" lvl="0" marL="0" rtl="0" algn="l">
              <a:spcBef>
                <a:spcPts val="1600"/>
              </a:spcBef>
              <a:spcAft>
                <a:spcPts val="0"/>
              </a:spcAft>
              <a:buNone/>
            </a:pPr>
            <a:r>
              <a:rPr lang="en" sz="2800"/>
              <a:t>We have,</a:t>
            </a:r>
            <a:endParaRPr sz="2800"/>
          </a:p>
          <a:p>
            <a:pPr indent="0" lvl="0" marL="0" rtl="0" algn="l">
              <a:spcBef>
                <a:spcPts val="1600"/>
              </a:spcBef>
              <a:spcAft>
                <a:spcPts val="0"/>
              </a:spcAft>
              <a:buNone/>
            </a:pPr>
            <a:r>
              <a:rPr lang="en" sz="2800"/>
              <a:t>i = 2</a:t>
            </a:r>
            <a:endParaRPr sz="2800"/>
          </a:p>
          <a:p>
            <a:pPr indent="0" lvl="0" marL="0" rtl="0" algn="l">
              <a:spcBef>
                <a:spcPts val="1600"/>
              </a:spcBef>
              <a:spcAft>
                <a:spcPts val="0"/>
              </a:spcAft>
              <a:buNone/>
            </a:pPr>
            <a:r>
              <a:rPr lang="en" sz="2800"/>
              <a:t>j = 1</a:t>
            </a:r>
            <a:endParaRPr sz="2800"/>
          </a:p>
          <a:p>
            <a:pPr indent="0" lvl="0" marL="0" rtl="0" algn="l">
              <a:spcBef>
                <a:spcPts val="1600"/>
              </a:spcBef>
              <a:spcAft>
                <a:spcPts val="0"/>
              </a:spcAft>
              <a:buNone/>
            </a:pPr>
            <a:r>
              <a:rPr lang="en" sz="2800"/>
              <a:t>(value)i = (value)2 = 4</a:t>
            </a:r>
            <a:endParaRPr sz="2800"/>
          </a:p>
          <a:p>
            <a:pPr indent="0" lvl="0" marL="0" rtl="0" algn="l">
              <a:spcBef>
                <a:spcPts val="1600"/>
              </a:spcBef>
              <a:spcAft>
                <a:spcPts val="1600"/>
              </a:spcAft>
              <a:buNone/>
            </a:pPr>
            <a:r>
              <a:rPr lang="en" sz="2800"/>
              <a:t>(weight)i = (weight)2 = 3</a:t>
            </a:r>
            <a:endParaRPr sz="28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55"/>
          <p:cNvSpPr txBox="1"/>
          <p:nvPr>
            <p:ph idx="1" type="body"/>
          </p:nvPr>
        </p:nvSpPr>
        <p:spPr>
          <a:xfrm>
            <a:off x="674125" y="312375"/>
            <a:ext cx="63285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Substituting the values, we get-</a:t>
            </a:r>
            <a:endParaRPr sz="2800"/>
          </a:p>
          <a:p>
            <a:pPr indent="0" lvl="0" marL="0" rtl="0" algn="l">
              <a:spcBef>
                <a:spcPts val="1600"/>
              </a:spcBef>
              <a:spcAft>
                <a:spcPts val="0"/>
              </a:spcAft>
              <a:buNone/>
            </a:pPr>
            <a:r>
              <a:rPr lang="en" sz="2800"/>
              <a:t>T(2,1) = max { T(2-1 , 1) , 4 + T(2-1 , 1-3) }</a:t>
            </a:r>
            <a:endParaRPr sz="2800"/>
          </a:p>
          <a:p>
            <a:pPr indent="0" lvl="0" marL="0" rtl="0" algn="l">
              <a:spcBef>
                <a:spcPts val="1600"/>
              </a:spcBef>
              <a:spcAft>
                <a:spcPts val="0"/>
              </a:spcAft>
              <a:buNone/>
            </a:pPr>
            <a:r>
              <a:t/>
            </a:r>
            <a:endParaRPr sz="2800"/>
          </a:p>
          <a:p>
            <a:pPr indent="0" lvl="0" marL="0" rtl="0" algn="l">
              <a:spcBef>
                <a:spcPts val="1600"/>
              </a:spcBef>
              <a:spcAft>
                <a:spcPts val="0"/>
              </a:spcAft>
              <a:buNone/>
            </a:pPr>
            <a:r>
              <a:rPr lang="en" sz="2800"/>
              <a:t>T(2,1) = max { T(1,1) , 4 + T(1,-2) }</a:t>
            </a:r>
            <a:endParaRPr sz="2800"/>
          </a:p>
          <a:p>
            <a:pPr indent="0" lvl="0" marL="0" rtl="0" algn="l">
              <a:spcBef>
                <a:spcPts val="1600"/>
              </a:spcBef>
              <a:spcAft>
                <a:spcPts val="0"/>
              </a:spcAft>
              <a:buNone/>
            </a:pPr>
            <a:r>
              <a:rPr lang="en" sz="2800"/>
              <a:t>T(2,1) = T(1,1) { Ignore T(1,-2) }</a:t>
            </a:r>
            <a:endParaRPr sz="2800"/>
          </a:p>
          <a:p>
            <a:pPr indent="0" lvl="0" marL="0" rtl="0" algn="l">
              <a:spcBef>
                <a:spcPts val="1600"/>
              </a:spcBef>
              <a:spcAft>
                <a:spcPts val="1600"/>
              </a:spcAft>
              <a:buNone/>
            </a:pPr>
            <a:r>
              <a:rPr lang="en" sz="2800"/>
              <a:t>T(2,1) = 0</a:t>
            </a:r>
            <a:endParaRPr sz="28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56"/>
          <p:cNvSpPr txBox="1"/>
          <p:nvPr>
            <p:ph idx="1" type="body"/>
          </p:nvPr>
        </p:nvSpPr>
        <p:spPr>
          <a:xfrm>
            <a:off x="789075" y="398600"/>
            <a:ext cx="44166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Finding T(2,2)-</a:t>
            </a:r>
            <a:endParaRPr sz="2800"/>
          </a:p>
          <a:p>
            <a:pPr indent="0" lvl="0" marL="0" rtl="0" algn="l">
              <a:spcBef>
                <a:spcPts val="1600"/>
              </a:spcBef>
              <a:spcAft>
                <a:spcPts val="0"/>
              </a:spcAft>
              <a:buNone/>
            </a:pPr>
            <a:r>
              <a:rPr lang="en" sz="2800"/>
              <a:t>We have,</a:t>
            </a:r>
            <a:endParaRPr sz="2800"/>
          </a:p>
          <a:p>
            <a:pPr indent="0" lvl="0" marL="0" rtl="0" algn="l">
              <a:spcBef>
                <a:spcPts val="1600"/>
              </a:spcBef>
              <a:spcAft>
                <a:spcPts val="0"/>
              </a:spcAft>
              <a:buNone/>
            </a:pPr>
            <a:r>
              <a:rPr lang="en" sz="2800"/>
              <a:t>i = 2</a:t>
            </a:r>
            <a:endParaRPr sz="2800"/>
          </a:p>
          <a:p>
            <a:pPr indent="0" lvl="0" marL="0" rtl="0" algn="l">
              <a:spcBef>
                <a:spcPts val="1600"/>
              </a:spcBef>
              <a:spcAft>
                <a:spcPts val="0"/>
              </a:spcAft>
              <a:buNone/>
            </a:pPr>
            <a:r>
              <a:rPr lang="en" sz="2800"/>
              <a:t>j = 2</a:t>
            </a:r>
            <a:endParaRPr sz="2800"/>
          </a:p>
          <a:p>
            <a:pPr indent="0" lvl="0" marL="0" rtl="0" algn="l">
              <a:spcBef>
                <a:spcPts val="1600"/>
              </a:spcBef>
              <a:spcAft>
                <a:spcPts val="0"/>
              </a:spcAft>
              <a:buNone/>
            </a:pPr>
            <a:r>
              <a:rPr lang="en" sz="2800"/>
              <a:t>(value)i = (value)2 = 4</a:t>
            </a:r>
            <a:endParaRPr sz="2800"/>
          </a:p>
          <a:p>
            <a:pPr indent="0" lvl="0" marL="0" rtl="0" algn="l">
              <a:spcBef>
                <a:spcPts val="1600"/>
              </a:spcBef>
              <a:spcAft>
                <a:spcPts val="1600"/>
              </a:spcAft>
              <a:buNone/>
            </a:pPr>
            <a:r>
              <a:rPr lang="en" sz="2800"/>
              <a:t>(weight)i = (weight)2 = 3</a:t>
            </a:r>
            <a:endParaRPr sz="2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9"/>
          <p:cNvSpPr txBox="1"/>
          <p:nvPr>
            <p:ph idx="1" type="body"/>
          </p:nvPr>
        </p:nvSpPr>
        <p:spPr>
          <a:xfrm>
            <a:off x="469900" y="230550"/>
            <a:ext cx="78990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 naming the x axis </a:t>
            </a:r>
            <a:endParaRPr sz="2800"/>
          </a:p>
          <a:p>
            <a:pPr indent="0" lvl="0" marL="0" rtl="0" algn="l">
              <a:spcBef>
                <a:spcPts val="1600"/>
              </a:spcBef>
              <a:spcAft>
                <a:spcPts val="0"/>
              </a:spcAft>
              <a:buNone/>
            </a:pPr>
            <a:r>
              <a:rPr lang="en" sz="2800"/>
              <a:t>plt.xlabel('x - axis') </a:t>
            </a:r>
            <a:endParaRPr sz="2800"/>
          </a:p>
          <a:p>
            <a:pPr indent="0" lvl="0" marL="0" rtl="0" algn="l">
              <a:spcBef>
                <a:spcPts val="1600"/>
              </a:spcBef>
              <a:spcAft>
                <a:spcPts val="0"/>
              </a:spcAft>
              <a:buNone/>
            </a:pPr>
            <a:r>
              <a:rPr lang="en" sz="2800"/>
              <a:t># naming the y axis </a:t>
            </a:r>
            <a:endParaRPr sz="2800"/>
          </a:p>
          <a:p>
            <a:pPr indent="0" lvl="0" marL="0" rtl="0" algn="l">
              <a:spcBef>
                <a:spcPts val="1600"/>
              </a:spcBef>
              <a:spcAft>
                <a:spcPts val="0"/>
              </a:spcAft>
              <a:buNone/>
            </a:pPr>
            <a:r>
              <a:rPr lang="en" sz="2800"/>
              <a:t>plt.ylabel('y - axis') </a:t>
            </a:r>
            <a:endParaRPr sz="2800"/>
          </a:p>
          <a:p>
            <a:pPr indent="0" lvl="0" marL="0" rtl="0" algn="l">
              <a:spcBef>
                <a:spcPts val="1600"/>
              </a:spcBef>
              <a:spcAft>
                <a:spcPts val="0"/>
              </a:spcAft>
              <a:buNone/>
            </a:pPr>
            <a:r>
              <a:rPr lang="en" sz="2800"/>
              <a:t># giving a title to my graph </a:t>
            </a:r>
            <a:endParaRPr sz="2800"/>
          </a:p>
          <a:p>
            <a:pPr indent="0" lvl="0" marL="0" rtl="0" algn="l">
              <a:spcBef>
                <a:spcPts val="1600"/>
              </a:spcBef>
              <a:spcAft>
                <a:spcPts val="1600"/>
              </a:spcAft>
              <a:buNone/>
            </a:pPr>
            <a:r>
              <a:rPr lang="en" sz="2800"/>
              <a:t>plt.title('Two lines on same graph!')</a:t>
            </a:r>
            <a:endParaRPr sz="28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57"/>
          <p:cNvSpPr txBox="1"/>
          <p:nvPr>
            <p:ph idx="1" type="body"/>
          </p:nvPr>
        </p:nvSpPr>
        <p:spPr>
          <a:xfrm>
            <a:off x="534725" y="230550"/>
            <a:ext cx="64680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Substituting the values, we get-</a:t>
            </a:r>
            <a:endParaRPr sz="2800"/>
          </a:p>
          <a:p>
            <a:pPr indent="0" lvl="0" marL="0" rtl="0" algn="l">
              <a:spcBef>
                <a:spcPts val="1600"/>
              </a:spcBef>
              <a:spcAft>
                <a:spcPts val="0"/>
              </a:spcAft>
              <a:buNone/>
            </a:pPr>
            <a:r>
              <a:rPr lang="en" sz="2800"/>
              <a:t>T(2,2) = max { T(2-1 , 2) , 4 + T(2-1 , 2-3) }</a:t>
            </a:r>
            <a:endParaRPr sz="2800"/>
          </a:p>
          <a:p>
            <a:pPr indent="0" lvl="0" marL="0" rtl="0" algn="l">
              <a:spcBef>
                <a:spcPts val="1600"/>
              </a:spcBef>
              <a:spcAft>
                <a:spcPts val="0"/>
              </a:spcAft>
              <a:buNone/>
            </a:pPr>
            <a:r>
              <a:rPr lang="en" sz="2800"/>
              <a:t>T(2,2) = max { T(1,2) , 4 + T(1,-1) }</a:t>
            </a:r>
            <a:endParaRPr sz="2800"/>
          </a:p>
          <a:p>
            <a:pPr indent="0" lvl="0" marL="0" rtl="0" algn="l">
              <a:spcBef>
                <a:spcPts val="1600"/>
              </a:spcBef>
              <a:spcAft>
                <a:spcPts val="0"/>
              </a:spcAft>
              <a:buNone/>
            </a:pPr>
            <a:r>
              <a:rPr lang="en" sz="2800"/>
              <a:t>T(2,2) = T(1,2) { Ignore T(1,-1) }</a:t>
            </a:r>
            <a:endParaRPr sz="2800"/>
          </a:p>
          <a:p>
            <a:pPr indent="0" lvl="0" marL="0" rtl="0" algn="l">
              <a:spcBef>
                <a:spcPts val="1600"/>
              </a:spcBef>
              <a:spcAft>
                <a:spcPts val="0"/>
              </a:spcAft>
              <a:buNone/>
            </a:pPr>
            <a:r>
              <a:t/>
            </a:r>
            <a:endParaRPr sz="2800"/>
          </a:p>
          <a:p>
            <a:pPr indent="0" lvl="0" marL="0" rtl="0" algn="l">
              <a:spcBef>
                <a:spcPts val="1600"/>
              </a:spcBef>
              <a:spcAft>
                <a:spcPts val="0"/>
              </a:spcAft>
              <a:buNone/>
            </a:pPr>
            <a:r>
              <a:rPr lang="en" sz="2800"/>
              <a:t>T(2,2) = 3</a:t>
            </a:r>
            <a:endParaRPr sz="2800"/>
          </a:p>
          <a:p>
            <a:pPr indent="0" lvl="0" marL="0" rtl="0" algn="l">
              <a:spcBef>
                <a:spcPts val="1600"/>
              </a:spcBef>
              <a:spcAft>
                <a:spcPts val="0"/>
              </a:spcAft>
              <a:buNone/>
            </a:pPr>
            <a:r>
              <a:t/>
            </a:r>
            <a:endParaRPr sz="2800"/>
          </a:p>
          <a:p>
            <a:pPr indent="0" lvl="0" marL="0" rtl="0" algn="l">
              <a:spcBef>
                <a:spcPts val="1600"/>
              </a:spcBef>
              <a:spcAft>
                <a:spcPts val="1600"/>
              </a:spcAft>
              <a:buNone/>
            </a:pPr>
            <a:r>
              <a:t/>
            </a:r>
            <a:endParaRPr sz="28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58"/>
          <p:cNvSpPr txBox="1"/>
          <p:nvPr>
            <p:ph idx="1" type="body"/>
          </p:nvPr>
        </p:nvSpPr>
        <p:spPr>
          <a:xfrm>
            <a:off x="398375" y="150475"/>
            <a:ext cx="73479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Finding T(2,3)-</a:t>
            </a:r>
            <a:endParaRPr sz="2800"/>
          </a:p>
          <a:p>
            <a:pPr indent="0" lvl="0" marL="0" rtl="0" algn="l">
              <a:spcBef>
                <a:spcPts val="1600"/>
              </a:spcBef>
              <a:spcAft>
                <a:spcPts val="0"/>
              </a:spcAft>
              <a:buNone/>
            </a:pPr>
            <a:r>
              <a:rPr lang="en" sz="2800"/>
              <a:t>We have,</a:t>
            </a:r>
            <a:endParaRPr sz="2800"/>
          </a:p>
          <a:p>
            <a:pPr indent="0" lvl="0" marL="0" rtl="0" algn="l">
              <a:spcBef>
                <a:spcPts val="1600"/>
              </a:spcBef>
              <a:spcAft>
                <a:spcPts val="0"/>
              </a:spcAft>
              <a:buNone/>
            </a:pPr>
            <a:r>
              <a:rPr lang="en" sz="2800"/>
              <a:t>i = 2</a:t>
            </a:r>
            <a:endParaRPr sz="2800"/>
          </a:p>
          <a:p>
            <a:pPr indent="0" lvl="0" marL="0" rtl="0" algn="l">
              <a:spcBef>
                <a:spcPts val="1600"/>
              </a:spcBef>
              <a:spcAft>
                <a:spcPts val="0"/>
              </a:spcAft>
              <a:buNone/>
            </a:pPr>
            <a:r>
              <a:rPr lang="en" sz="2800"/>
              <a:t>j = 3</a:t>
            </a:r>
            <a:endParaRPr sz="2800"/>
          </a:p>
          <a:p>
            <a:pPr indent="0" lvl="0" marL="0" rtl="0" algn="l">
              <a:spcBef>
                <a:spcPts val="1600"/>
              </a:spcBef>
              <a:spcAft>
                <a:spcPts val="0"/>
              </a:spcAft>
              <a:buNone/>
            </a:pPr>
            <a:r>
              <a:rPr lang="en" sz="2800"/>
              <a:t>(value)i = (value)2 = 4</a:t>
            </a:r>
            <a:endParaRPr sz="2800"/>
          </a:p>
          <a:p>
            <a:pPr indent="0" lvl="0" marL="0" rtl="0" algn="l">
              <a:spcBef>
                <a:spcPts val="1600"/>
              </a:spcBef>
              <a:spcAft>
                <a:spcPts val="1600"/>
              </a:spcAft>
              <a:buNone/>
            </a:pPr>
            <a:r>
              <a:rPr lang="en" sz="2800"/>
              <a:t>(weight)i = (weight)2 = 3</a:t>
            </a:r>
            <a:endParaRPr sz="2800"/>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59"/>
          <p:cNvSpPr txBox="1"/>
          <p:nvPr>
            <p:ph idx="1" type="body"/>
          </p:nvPr>
        </p:nvSpPr>
        <p:spPr>
          <a:xfrm>
            <a:off x="659750" y="230550"/>
            <a:ext cx="70245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Substituting the values, we get-</a:t>
            </a:r>
            <a:endParaRPr sz="2800"/>
          </a:p>
          <a:p>
            <a:pPr indent="0" lvl="0" marL="0" rtl="0" algn="l">
              <a:spcBef>
                <a:spcPts val="1600"/>
              </a:spcBef>
              <a:spcAft>
                <a:spcPts val="0"/>
              </a:spcAft>
              <a:buNone/>
            </a:pPr>
            <a:r>
              <a:rPr lang="en" sz="2800"/>
              <a:t>T(2,3) = max { T(2-1 , 3) , 4 + T(2-1 , 3-3) }</a:t>
            </a:r>
            <a:endParaRPr sz="2800"/>
          </a:p>
          <a:p>
            <a:pPr indent="0" lvl="0" marL="0" rtl="0" algn="l">
              <a:spcBef>
                <a:spcPts val="1600"/>
              </a:spcBef>
              <a:spcAft>
                <a:spcPts val="0"/>
              </a:spcAft>
              <a:buNone/>
            </a:pPr>
            <a:r>
              <a:rPr lang="en" sz="2800"/>
              <a:t>T(2,3) = max { T(1,3) , 4 + T(1,0) }</a:t>
            </a:r>
            <a:endParaRPr sz="2800"/>
          </a:p>
          <a:p>
            <a:pPr indent="0" lvl="0" marL="0" rtl="0" algn="l">
              <a:spcBef>
                <a:spcPts val="1600"/>
              </a:spcBef>
              <a:spcAft>
                <a:spcPts val="0"/>
              </a:spcAft>
              <a:buNone/>
            </a:pPr>
            <a:r>
              <a:t/>
            </a:r>
            <a:endParaRPr sz="2800"/>
          </a:p>
          <a:p>
            <a:pPr indent="0" lvl="0" marL="0" rtl="0" algn="l">
              <a:spcBef>
                <a:spcPts val="1600"/>
              </a:spcBef>
              <a:spcAft>
                <a:spcPts val="0"/>
              </a:spcAft>
              <a:buNone/>
            </a:pPr>
            <a:r>
              <a:rPr lang="en" sz="2800"/>
              <a:t>T(2,3) = max { 3 , 4+0 }</a:t>
            </a:r>
            <a:endParaRPr sz="2800"/>
          </a:p>
          <a:p>
            <a:pPr indent="0" lvl="0" marL="0" rtl="0" algn="l">
              <a:spcBef>
                <a:spcPts val="1600"/>
              </a:spcBef>
              <a:spcAft>
                <a:spcPts val="0"/>
              </a:spcAft>
              <a:buNone/>
            </a:pPr>
            <a:r>
              <a:rPr lang="en" sz="2800"/>
              <a:t>T(2,3) = 4</a:t>
            </a:r>
            <a:endParaRPr sz="2800"/>
          </a:p>
          <a:p>
            <a:pPr indent="0" lvl="0" marL="0" rtl="0" algn="l">
              <a:spcBef>
                <a:spcPts val="1600"/>
              </a:spcBef>
              <a:spcAft>
                <a:spcPts val="0"/>
              </a:spcAft>
              <a:buNone/>
            </a:pPr>
            <a:r>
              <a:t/>
            </a:r>
            <a:endParaRPr sz="2800"/>
          </a:p>
          <a:p>
            <a:pPr indent="0" lvl="0" marL="0" rtl="0" algn="l">
              <a:spcBef>
                <a:spcPts val="1600"/>
              </a:spcBef>
              <a:spcAft>
                <a:spcPts val="1600"/>
              </a:spcAft>
              <a:buNone/>
            </a:pPr>
            <a:r>
              <a:t/>
            </a:r>
            <a:endParaRPr sz="2800"/>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60"/>
          <p:cNvSpPr txBox="1"/>
          <p:nvPr>
            <p:ph idx="1" type="body"/>
          </p:nvPr>
        </p:nvSpPr>
        <p:spPr>
          <a:xfrm>
            <a:off x="602300" y="384225"/>
            <a:ext cx="44166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Finding T(2,4)-</a:t>
            </a:r>
            <a:endParaRPr sz="2800"/>
          </a:p>
          <a:p>
            <a:pPr indent="0" lvl="0" marL="0" rtl="0" algn="l">
              <a:spcBef>
                <a:spcPts val="1600"/>
              </a:spcBef>
              <a:spcAft>
                <a:spcPts val="0"/>
              </a:spcAft>
              <a:buNone/>
            </a:pPr>
            <a:r>
              <a:rPr lang="en" sz="2800"/>
              <a:t>We have,</a:t>
            </a:r>
            <a:endParaRPr sz="2800"/>
          </a:p>
          <a:p>
            <a:pPr indent="0" lvl="0" marL="0" rtl="0" algn="l">
              <a:spcBef>
                <a:spcPts val="1600"/>
              </a:spcBef>
              <a:spcAft>
                <a:spcPts val="0"/>
              </a:spcAft>
              <a:buNone/>
            </a:pPr>
            <a:r>
              <a:rPr lang="en" sz="2800"/>
              <a:t>i = 2</a:t>
            </a:r>
            <a:endParaRPr sz="2800"/>
          </a:p>
          <a:p>
            <a:pPr indent="0" lvl="0" marL="0" rtl="0" algn="l">
              <a:spcBef>
                <a:spcPts val="1600"/>
              </a:spcBef>
              <a:spcAft>
                <a:spcPts val="0"/>
              </a:spcAft>
              <a:buNone/>
            </a:pPr>
            <a:r>
              <a:rPr lang="en" sz="2800"/>
              <a:t>j = 4</a:t>
            </a:r>
            <a:endParaRPr sz="2800"/>
          </a:p>
          <a:p>
            <a:pPr indent="0" lvl="0" marL="0" rtl="0" algn="l">
              <a:spcBef>
                <a:spcPts val="1600"/>
              </a:spcBef>
              <a:spcAft>
                <a:spcPts val="0"/>
              </a:spcAft>
              <a:buNone/>
            </a:pPr>
            <a:r>
              <a:rPr lang="en" sz="2800"/>
              <a:t>(value)i = (value)2 = 4</a:t>
            </a:r>
            <a:endParaRPr sz="2800"/>
          </a:p>
          <a:p>
            <a:pPr indent="0" lvl="0" marL="0" rtl="0" algn="l">
              <a:spcBef>
                <a:spcPts val="1600"/>
              </a:spcBef>
              <a:spcAft>
                <a:spcPts val="1600"/>
              </a:spcAft>
              <a:buNone/>
            </a:pPr>
            <a:r>
              <a:rPr lang="en" sz="2800"/>
              <a:t>(weight)i = (weight)2 = 3</a:t>
            </a:r>
            <a:endParaRPr sz="28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61"/>
          <p:cNvSpPr txBox="1"/>
          <p:nvPr>
            <p:ph idx="1" type="body"/>
          </p:nvPr>
        </p:nvSpPr>
        <p:spPr>
          <a:xfrm>
            <a:off x="760325" y="369875"/>
            <a:ext cx="64530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Substituting the values, we get-</a:t>
            </a:r>
            <a:endParaRPr sz="2800"/>
          </a:p>
          <a:p>
            <a:pPr indent="0" lvl="0" marL="0" rtl="0" algn="l">
              <a:spcBef>
                <a:spcPts val="1600"/>
              </a:spcBef>
              <a:spcAft>
                <a:spcPts val="0"/>
              </a:spcAft>
              <a:buNone/>
            </a:pPr>
            <a:r>
              <a:rPr lang="en" sz="2800"/>
              <a:t>T(2,4) = max { T(2-1 , 4) , 4 + T(2-1 , 4-3) }</a:t>
            </a:r>
            <a:endParaRPr sz="2800"/>
          </a:p>
          <a:p>
            <a:pPr indent="0" lvl="0" marL="0" rtl="0" algn="l">
              <a:spcBef>
                <a:spcPts val="1600"/>
              </a:spcBef>
              <a:spcAft>
                <a:spcPts val="0"/>
              </a:spcAft>
              <a:buNone/>
            </a:pPr>
            <a:r>
              <a:t/>
            </a:r>
            <a:endParaRPr sz="2800"/>
          </a:p>
          <a:p>
            <a:pPr indent="0" lvl="0" marL="0" rtl="0" algn="l">
              <a:spcBef>
                <a:spcPts val="1600"/>
              </a:spcBef>
              <a:spcAft>
                <a:spcPts val="0"/>
              </a:spcAft>
              <a:buNone/>
            </a:pPr>
            <a:r>
              <a:rPr lang="en" sz="2800"/>
              <a:t>T(2,4) = max { T(1,4) , 4 + T(1,1) }</a:t>
            </a:r>
            <a:endParaRPr sz="2800"/>
          </a:p>
          <a:p>
            <a:pPr indent="0" lvl="0" marL="0" rtl="0" algn="l">
              <a:spcBef>
                <a:spcPts val="1600"/>
              </a:spcBef>
              <a:spcAft>
                <a:spcPts val="0"/>
              </a:spcAft>
              <a:buNone/>
            </a:pPr>
            <a:r>
              <a:rPr lang="en" sz="2800"/>
              <a:t>T(2,4) = max { 3 , 4+0 }</a:t>
            </a:r>
            <a:endParaRPr sz="2800"/>
          </a:p>
          <a:p>
            <a:pPr indent="0" lvl="0" marL="0" rtl="0" algn="l">
              <a:spcBef>
                <a:spcPts val="1600"/>
              </a:spcBef>
              <a:spcAft>
                <a:spcPts val="0"/>
              </a:spcAft>
              <a:buNone/>
            </a:pPr>
            <a:r>
              <a:rPr lang="en" sz="2800"/>
              <a:t>T(2,4) = 4</a:t>
            </a:r>
            <a:endParaRPr sz="2800"/>
          </a:p>
          <a:p>
            <a:pPr indent="0" lvl="0" marL="0" rtl="0" algn="l">
              <a:spcBef>
                <a:spcPts val="1600"/>
              </a:spcBef>
              <a:spcAft>
                <a:spcPts val="0"/>
              </a:spcAft>
              <a:buNone/>
            </a:pPr>
            <a:r>
              <a:t/>
            </a:r>
            <a:endParaRPr sz="2800"/>
          </a:p>
          <a:p>
            <a:pPr indent="0" lvl="0" marL="0" rtl="0" algn="l">
              <a:spcBef>
                <a:spcPts val="1600"/>
              </a:spcBef>
              <a:spcAft>
                <a:spcPts val="1600"/>
              </a:spcAft>
              <a:buNone/>
            </a:pPr>
            <a:r>
              <a:t/>
            </a:r>
            <a:endParaRPr sz="2800"/>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62"/>
          <p:cNvSpPr txBox="1"/>
          <p:nvPr>
            <p:ph idx="1" type="body"/>
          </p:nvPr>
        </p:nvSpPr>
        <p:spPr>
          <a:xfrm>
            <a:off x="544825" y="230550"/>
            <a:ext cx="59991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Finding T(2,5)-</a:t>
            </a:r>
            <a:endParaRPr sz="2800"/>
          </a:p>
          <a:p>
            <a:pPr indent="0" lvl="0" marL="0" rtl="0" algn="l">
              <a:spcBef>
                <a:spcPts val="1600"/>
              </a:spcBef>
              <a:spcAft>
                <a:spcPts val="0"/>
              </a:spcAft>
              <a:buNone/>
            </a:pPr>
            <a:r>
              <a:rPr lang="en" sz="2800"/>
              <a:t>We have,</a:t>
            </a:r>
            <a:endParaRPr sz="2800"/>
          </a:p>
          <a:p>
            <a:pPr indent="0" lvl="0" marL="0" rtl="0" algn="l">
              <a:spcBef>
                <a:spcPts val="1600"/>
              </a:spcBef>
              <a:spcAft>
                <a:spcPts val="0"/>
              </a:spcAft>
              <a:buNone/>
            </a:pPr>
            <a:r>
              <a:rPr lang="en" sz="2800"/>
              <a:t>i = 2</a:t>
            </a:r>
            <a:endParaRPr sz="2800"/>
          </a:p>
          <a:p>
            <a:pPr indent="0" lvl="0" marL="0" rtl="0" algn="l">
              <a:spcBef>
                <a:spcPts val="1600"/>
              </a:spcBef>
              <a:spcAft>
                <a:spcPts val="0"/>
              </a:spcAft>
              <a:buNone/>
            </a:pPr>
            <a:r>
              <a:rPr lang="en" sz="2800"/>
              <a:t>j = 5</a:t>
            </a:r>
            <a:endParaRPr sz="2800"/>
          </a:p>
          <a:p>
            <a:pPr indent="0" lvl="0" marL="0" rtl="0" algn="l">
              <a:spcBef>
                <a:spcPts val="1600"/>
              </a:spcBef>
              <a:spcAft>
                <a:spcPts val="0"/>
              </a:spcAft>
              <a:buNone/>
            </a:pPr>
            <a:r>
              <a:rPr lang="en" sz="2800"/>
              <a:t>(value)i = (value)2 = 4</a:t>
            </a:r>
            <a:endParaRPr sz="2800"/>
          </a:p>
          <a:p>
            <a:pPr indent="0" lvl="0" marL="0" rtl="0" algn="l">
              <a:spcBef>
                <a:spcPts val="1600"/>
              </a:spcBef>
              <a:spcAft>
                <a:spcPts val="1600"/>
              </a:spcAft>
              <a:buNone/>
            </a:pPr>
            <a:r>
              <a:rPr lang="en" sz="2800"/>
              <a:t>(weight)i = (weight)2 = 3</a:t>
            </a:r>
            <a:endParaRPr sz="280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63"/>
          <p:cNvSpPr txBox="1"/>
          <p:nvPr>
            <p:ph idx="1" type="body"/>
          </p:nvPr>
        </p:nvSpPr>
        <p:spPr>
          <a:xfrm>
            <a:off x="745950" y="168725"/>
            <a:ext cx="69507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Substituting the values, we get-</a:t>
            </a:r>
            <a:endParaRPr sz="2800"/>
          </a:p>
          <a:p>
            <a:pPr indent="0" lvl="0" marL="0" rtl="0" algn="l">
              <a:spcBef>
                <a:spcPts val="1600"/>
              </a:spcBef>
              <a:spcAft>
                <a:spcPts val="0"/>
              </a:spcAft>
              <a:buNone/>
            </a:pPr>
            <a:r>
              <a:rPr lang="en" sz="2800"/>
              <a:t>T(2,5) = max { T(2-1 , 5) , 4 + T(2-1 , 5-3) }</a:t>
            </a:r>
            <a:endParaRPr sz="2800"/>
          </a:p>
          <a:p>
            <a:pPr indent="0" lvl="0" marL="0" rtl="0" algn="l">
              <a:spcBef>
                <a:spcPts val="1600"/>
              </a:spcBef>
              <a:spcAft>
                <a:spcPts val="0"/>
              </a:spcAft>
              <a:buNone/>
            </a:pPr>
            <a:r>
              <a:t/>
            </a:r>
            <a:endParaRPr sz="2800"/>
          </a:p>
          <a:p>
            <a:pPr indent="0" lvl="0" marL="0" rtl="0" algn="l">
              <a:spcBef>
                <a:spcPts val="1600"/>
              </a:spcBef>
              <a:spcAft>
                <a:spcPts val="0"/>
              </a:spcAft>
              <a:buNone/>
            </a:pPr>
            <a:r>
              <a:rPr lang="en" sz="2800"/>
              <a:t>T(2,5) = max { T(1,5) , 4 + T(1,2) }</a:t>
            </a:r>
            <a:endParaRPr sz="2800"/>
          </a:p>
          <a:p>
            <a:pPr indent="0" lvl="0" marL="0" rtl="0" algn="l">
              <a:spcBef>
                <a:spcPts val="1600"/>
              </a:spcBef>
              <a:spcAft>
                <a:spcPts val="0"/>
              </a:spcAft>
              <a:buNone/>
            </a:pPr>
            <a:r>
              <a:rPr lang="en" sz="2800"/>
              <a:t>T(2,5) = max { 3 , 4+3 }</a:t>
            </a:r>
            <a:endParaRPr sz="2800"/>
          </a:p>
          <a:p>
            <a:pPr indent="0" lvl="0" marL="0" rtl="0" algn="l">
              <a:spcBef>
                <a:spcPts val="1600"/>
              </a:spcBef>
              <a:spcAft>
                <a:spcPts val="1600"/>
              </a:spcAft>
              <a:buNone/>
            </a:pPr>
            <a:r>
              <a:rPr lang="en" sz="2800"/>
              <a:t>T(2,5) = 7</a:t>
            </a:r>
            <a:endParaRPr sz="2800"/>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64"/>
          <p:cNvSpPr txBox="1"/>
          <p:nvPr>
            <p:ph idx="1" type="body"/>
          </p:nvPr>
        </p:nvSpPr>
        <p:spPr>
          <a:xfrm>
            <a:off x="155400" y="0"/>
            <a:ext cx="7545600" cy="8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Similarly, compute all the entries.</a:t>
            </a:r>
            <a:endParaRPr sz="2300"/>
          </a:p>
          <a:p>
            <a:pPr indent="0" lvl="0" marL="0" rtl="0" algn="l">
              <a:spcBef>
                <a:spcPts val="1600"/>
              </a:spcBef>
              <a:spcAft>
                <a:spcPts val="1600"/>
              </a:spcAft>
              <a:buNone/>
            </a:pPr>
            <a:r>
              <a:rPr lang="en" sz="2300"/>
              <a:t>After all the entries are computed and filled in the table, we get the following table-</a:t>
            </a:r>
            <a:endParaRPr sz="2300"/>
          </a:p>
        </p:txBody>
      </p:sp>
      <p:pic>
        <p:nvPicPr>
          <p:cNvPr id="801" name="Google Shape;801;p164"/>
          <p:cNvPicPr preferRelativeResize="0"/>
          <p:nvPr/>
        </p:nvPicPr>
        <p:blipFill>
          <a:blip r:embed="rId3">
            <a:alphaModFix/>
          </a:blip>
          <a:stretch>
            <a:fillRect/>
          </a:stretch>
        </p:blipFill>
        <p:spPr>
          <a:xfrm>
            <a:off x="962600" y="1718550"/>
            <a:ext cx="6939426" cy="29652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65"/>
          <p:cNvSpPr txBox="1"/>
          <p:nvPr>
            <p:ph idx="1" type="body"/>
          </p:nvPr>
        </p:nvSpPr>
        <p:spPr>
          <a:xfrm>
            <a:off x="429900" y="556650"/>
            <a:ext cx="83574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The last entry represents the maximum possible value that can be put into the knapsack.</a:t>
            </a:r>
            <a:endParaRPr sz="2800"/>
          </a:p>
          <a:p>
            <a:pPr indent="0" lvl="0" marL="0" rtl="0" algn="l">
              <a:spcBef>
                <a:spcPts val="1600"/>
              </a:spcBef>
              <a:spcAft>
                <a:spcPts val="0"/>
              </a:spcAft>
              <a:buNone/>
            </a:pPr>
            <a:r>
              <a:rPr lang="en" sz="2800"/>
              <a:t>So, maximum possible value that can be put into the knapsack = 7.</a:t>
            </a:r>
            <a:endParaRPr sz="2800"/>
          </a:p>
          <a:p>
            <a:pPr indent="0" lvl="0" marL="0" rtl="0" algn="l">
              <a:spcBef>
                <a:spcPts val="1600"/>
              </a:spcBef>
              <a:spcAft>
                <a:spcPts val="1600"/>
              </a:spcAft>
              <a:buNone/>
            </a:pPr>
            <a:r>
              <a:t/>
            </a:r>
            <a:endParaRPr sz="28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66"/>
          <p:cNvSpPr txBox="1"/>
          <p:nvPr>
            <p:ph idx="1" type="body"/>
          </p:nvPr>
        </p:nvSpPr>
        <p:spPr>
          <a:xfrm>
            <a:off x="243100" y="369875"/>
            <a:ext cx="81600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Identifying Items To Be Put Into Knapsack-</a:t>
            </a:r>
            <a:endParaRPr sz="2800"/>
          </a:p>
          <a:p>
            <a:pPr indent="0" lvl="0" marL="0" rtl="0" algn="l">
              <a:spcBef>
                <a:spcPts val="1600"/>
              </a:spcBef>
              <a:spcAft>
                <a:spcPts val="0"/>
              </a:spcAft>
              <a:buNone/>
            </a:pPr>
            <a:r>
              <a:rPr lang="en" sz="2800"/>
              <a:t>Following Step-04,</a:t>
            </a:r>
            <a:endParaRPr sz="2800"/>
          </a:p>
          <a:p>
            <a:pPr indent="0" lvl="0" marL="0" rtl="0" algn="l">
              <a:spcBef>
                <a:spcPts val="1600"/>
              </a:spcBef>
              <a:spcAft>
                <a:spcPts val="0"/>
              </a:spcAft>
              <a:buNone/>
            </a:pPr>
            <a:r>
              <a:rPr lang="en" sz="2800"/>
              <a:t>We mark the rows labelled “1” and “2”.</a:t>
            </a:r>
            <a:endParaRPr sz="2800"/>
          </a:p>
          <a:p>
            <a:pPr indent="0" lvl="0" marL="0" rtl="0" algn="l">
              <a:spcBef>
                <a:spcPts val="1600"/>
              </a:spcBef>
              <a:spcAft>
                <a:spcPts val="0"/>
              </a:spcAft>
              <a:buNone/>
            </a:pPr>
            <a:r>
              <a:rPr lang="en" sz="2800"/>
              <a:t>Thus, items that must be put into the knapsack to obtain the maximum value 7 are-</a:t>
            </a:r>
            <a:endParaRPr sz="2800"/>
          </a:p>
          <a:p>
            <a:pPr indent="0" lvl="0" marL="0" rtl="0" algn="l">
              <a:spcBef>
                <a:spcPts val="1600"/>
              </a:spcBef>
              <a:spcAft>
                <a:spcPts val="0"/>
              </a:spcAft>
              <a:buNone/>
            </a:pPr>
            <a:r>
              <a:t/>
            </a:r>
            <a:endParaRPr sz="2800"/>
          </a:p>
          <a:p>
            <a:pPr indent="0" lvl="0" marL="0" rtl="0" algn="l">
              <a:spcBef>
                <a:spcPts val="1600"/>
              </a:spcBef>
              <a:spcAft>
                <a:spcPts val="0"/>
              </a:spcAft>
              <a:buNone/>
            </a:pPr>
            <a:r>
              <a:rPr lang="en" sz="2800"/>
              <a:t>Item-1 and Item-2</a:t>
            </a:r>
            <a:endParaRPr sz="2800"/>
          </a:p>
          <a:p>
            <a:pPr indent="0" lvl="0" marL="0" rtl="0" algn="l">
              <a:spcBef>
                <a:spcPts val="1600"/>
              </a:spcBef>
              <a:spcAft>
                <a:spcPts val="1600"/>
              </a:spcAft>
              <a:buNone/>
            </a:pPr>
            <a:r>
              <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50"/>
          <p:cNvSpPr txBox="1"/>
          <p:nvPr>
            <p:ph idx="1" type="body"/>
          </p:nvPr>
        </p:nvSpPr>
        <p:spPr>
          <a:xfrm>
            <a:off x="648550" y="405750"/>
            <a:ext cx="59712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 show a legend on the plot </a:t>
            </a:r>
            <a:endParaRPr sz="2800"/>
          </a:p>
          <a:p>
            <a:pPr indent="0" lvl="0" marL="0" rtl="0" algn="l">
              <a:spcBef>
                <a:spcPts val="1600"/>
              </a:spcBef>
              <a:spcAft>
                <a:spcPts val="0"/>
              </a:spcAft>
              <a:buNone/>
            </a:pPr>
            <a:r>
              <a:rPr lang="en" sz="2800"/>
              <a:t>plt.legend() </a:t>
            </a:r>
            <a:endParaRPr sz="2800"/>
          </a:p>
          <a:p>
            <a:pPr indent="0" lvl="0" marL="0" rtl="0" algn="l">
              <a:spcBef>
                <a:spcPts val="1600"/>
              </a:spcBef>
              <a:spcAft>
                <a:spcPts val="0"/>
              </a:spcAft>
              <a:buNone/>
            </a:pPr>
            <a:r>
              <a:rPr lang="en" sz="2800"/>
              <a:t>  </a:t>
            </a:r>
            <a:endParaRPr sz="2800"/>
          </a:p>
          <a:p>
            <a:pPr indent="0" lvl="0" marL="0" rtl="0" algn="l">
              <a:spcBef>
                <a:spcPts val="1600"/>
              </a:spcBef>
              <a:spcAft>
                <a:spcPts val="0"/>
              </a:spcAft>
              <a:buNone/>
            </a:pPr>
            <a:r>
              <a:rPr lang="en" sz="2800"/>
              <a:t># function to show the plot </a:t>
            </a:r>
            <a:endParaRPr sz="2800"/>
          </a:p>
          <a:p>
            <a:pPr indent="0" lvl="0" marL="0" rtl="0" algn="l">
              <a:spcBef>
                <a:spcPts val="1600"/>
              </a:spcBef>
              <a:spcAft>
                <a:spcPts val="1600"/>
              </a:spcAft>
              <a:buNone/>
            </a:pPr>
            <a:r>
              <a:rPr lang="en" sz="2800"/>
              <a:t>plt.show()</a:t>
            </a:r>
            <a:endParaRPr sz="28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pic>
        <p:nvPicPr>
          <p:cNvPr id="816" name="Google Shape;816;p167"/>
          <p:cNvPicPr preferRelativeResize="0"/>
          <p:nvPr/>
        </p:nvPicPr>
        <p:blipFill>
          <a:blip r:embed="rId3">
            <a:alphaModFix/>
          </a:blip>
          <a:stretch>
            <a:fillRect/>
          </a:stretch>
        </p:blipFill>
        <p:spPr>
          <a:xfrm>
            <a:off x="152400" y="152400"/>
            <a:ext cx="8839200" cy="4433374"/>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68"/>
          <p:cNvSpPr txBox="1"/>
          <p:nvPr>
            <p:ph idx="1" type="body"/>
          </p:nvPr>
        </p:nvSpPr>
        <p:spPr>
          <a:xfrm>
            <a:off x="433600" y="0"/>
            <a:ext cx="84777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 A naive recursive implementation</a:t>
            </a:r>
            <a:endParaRPr sz="2800"/>
          </a:p>
          <a:p>
            <a:pPr indent="0" lvl="0" marL="0" rtl="0" algn="l">
              <a:spcBef>
                <a:spcPts val="1600"/>
              </a:spcBef>
              <a:spcAft>
                <a:spcPts val="0"/>
              </a:spcAft>
              <a:buNone/>
            </a:pPr>
            <a:r>
              <a:rPr lang="en" sz="2800"/>
              <a:t># of 0-1 Knapsack Problem </a:t>
            </a:r>
            <a:endParaRPr sz="2800"/>
          </a:p>
          <a:p>
            <a:pPr indent="0" lvl="0" marL="0" rtl="0" algn="l">
              <a:spcBef>
                <a:spcPts val="1600"/>
              </a:spcBef>
              <a:spcAft>
                <a:spcPts val="0"/>
              </a:spcAft>
              <a:buNone/>
            </a:pPr>
            <a:r>
              <a:rPr lang="en" sz="2800"/>
              <a:t># Returns the maximum value that</a:t>
            </a:r>
            <a:endParaRPr sz="2800"/>
          </a:p>
          <a:p>
            <a:pPr indent="0" lvl="0" marL="0" rtl="0" algn="l">
              <a:spcBef>
                <a:spcPts val="1600"/>
              </a:spcBef>
              <a:spcAft>
                <a:spcPts val="0"/>
              </a:spcAft>
              <a:buNone/>
            </a:pPr>
            <a:r>
              <a:rPr lang="en" sz="2800"/>
              <a:t># can be put in a knapsack of</a:t>
            </a:r>
            <a:endParaRPr sz="2800"/>
          </a:p>
          <a:p>
            <a:pPr indent="0" lvl="0" marL="0" rtl="0" algn="l">
              <a:spcBef>
                <a:spcPts val="1600"/>
              </a:spcBef>
              <a:spcAft>
                <a:spcPts val="0"/>
              </a:spcAft>
              <a:buNone/>
            </a:pPr>
            <a:r>
              <a:rPr lang="en" sz="2800"/>
              <a:t># capacity W </a:t>
            </a:r>
            <a:endParaRPr sz="2800"/>
          </a:p>
          <a:p>
            <a:pPr indent="0" lvl="0" marL="0" rtl="0" algn="l">
              <a:spcBef>
                <a:spcPts val="1600"/>
              </a:spcBef>
              <a:spcAft>
                <a:spcPts val="1600"/>
              </a:spcAft>
              <a:buNone/>
            </a:pPr>
            <a:r>
              <a:t/>
            </a:r>
            <a:endParaRPr sz="28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69"/>
          <p:cNvSpPr txBox="1"/>
          <p:nvPr>
            <p:ph idx="1" type="body"/>
          </p:nvPr>
        </p:nvSpPr>
        <p:spPr>
          <a:xfrm>
            <a:off x="408800" y="0"/>
            <a:ext cx="73497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def knapSack(W, wt, val, n): </a:t>
            </a:r>
            <a:endParaRPr sz="2800"/>
          </a:p>
          <a:p>
            <a:pPr indent="0" lvl="0" marL="0" rtl="0" algn="l">
              <a:spcBef>
                <a:spcPts val="1600"/>
              </a:spcBef>
              <a:spcAft>
                <a:spcPts val="0"/>
              </a:spcAft>
              <a:buNone/>
            </a:pPr>
            <a:r>
              <a:rPr lang="en" sz="2800"/>
              <a:t>    # Base Case</a:t>
            </a:r>
            <a:endParaRPr sz="2800"/>
          </a:p>
          <a:p>
            <a:pPr indent="0" lvl="0" marL="0" rtl="0" algn="l">
              <a:spcBef>
                <a:spcPts val="1600"/>
              </a:spcBef>
              <a:spcAft>
                <a:spcPts val="0"/>
              </a:spcAft>
              <a:buNone/>
            </a:pPr>
            <a:r>
              <a:rPr lang="en" sz="2800"/>
              <a:t>    if n == 0 or W == 0:</a:t>
            </a:r>
            <a:endParaRPr sz="2800"/>
          </a:p>
          <a:p>
            <a:pPr indent="0" lvl="0" marL="0" rtl="0" algn="l">
              <a:spcBef>
                <a:spcPts val="1600"/>
              </a:spcBef>
              <a:spcAft>
                <a:spcPts val="0"/>
              </a:spcAft>
              <a:buNone/>
            </a:pPr>
            <a:r>
              <a:rPr lang="en" sz="2800"/>
              <a:t>        return 0</a:t>
            </a:r>
            <a:endParaRPr sz="2800"/>
          </a:p>
          <a:p>
            <a:pPr indent="0" lvl="0" marL="0" rtl="0" algn="l">
              <a:spcBef>
                <a:spcPts val="1600"/>
              </a:spcBef>
              <a:spcAft>
                <a:spcPts val="0"/>
              </a:spcAft>
              <a:buNone/>
            </a:pPr>
            <a:r>
              <a:rPr lang="en" sz="2800"/>
              <a:t> </a:t>
            </a:r>
            <a:endParaRPr sz="2800"/>
          </a:p>
          <a:p>
            <a:pPr indent="0" lvl="0" marL="0" rtl="0" algn="l">
              <a:spcBef>
                <a:spcPts val="1600"/>
              </a:spcBef>
              <a:spcAft>
                <a:spcPts val="1600"/>
              </a:spcAft>
              <a:buNone/>
            </a:pPr>
            <a:r>
              <a:rPr lang="en" sz="2800"/>
              <a:t>    </a:t>
            </a:r>
            <a:endParaRPr sz="2800"/>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70"/>
          <p:cNvSpPr txBox="1"/>
          <p:nvPr>
            <p:ph idx="1" type="body"/>
          </p:nvPr>
        </p:nvSpPr>
        <p:spPr>
          <a:xfrm>
            <a:off x="155400" y="75075"/>
            <a:ext cx="80247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 If weight of the nth item is</a:t>
            </a:r>
            <a:endParaRPr sz="2800"/>
          </a:p>
          <a:p>
            <a:pPr indent="0" lvl="0" marL="0" rtl="0" algn="l">
              <a:spcBef>
                <a:spcPts val="1600"/>
              </a:spcBef>
              <a:spcAft>
                <a:spcPts val="0"/>
              </a:spcAft>
              <a:buNone/>
            </a:pPr>
            <a:r>
              <a:rPr lang="en" sz="2800"/>
              <a:t>    # more than Knapsack of capacity W,</a:t>
            </a:r>
            <a:endParaRPr sz="2800"/>
          </a:p>
          <a:p>
            <a:pPr indent="0" lvl="0" marL="0" rtl="0" algn="l">
              <a:spcBef>
                <a:spcPts val="1600"/>
              </a:spcBef>
              <a:spcAft>
                <a:spcPts val="0"/>
              </a:spcAft>
              <a:buNone/>
            </a:pPr>
            <a:r>
              <a:rPr lang="en" sz="2800"/>
              <a:t>    # then this item cannot be included</a:t>
            </a:r>
            <a:endParaRPr sz="2800"/>
          </a:p>
          <a:p>
            <a:pPr indent="0" lvl="0" marL="0" rtl="0" algn="l">
              <a:spcBef>
                <a:spcPts val="1600"/>
              </a:spcBef>
              <a:spcAft>
                <a:spcPts val="0"/>
              </a:spcAft>
              <a:buNone/>
            </a:pPr>
            <a:r>
              <a:rPr lang="en" sz="2800"/>
              <a:t>    # in the optimal solution</a:t>
            </a:r>
            <a:endParaRPr sz="2800"/>
          </a:p>
          <a:p>
            <a:pPr indent="0" lvl="0" marL="0" rtl="0" algn="l">
              <a:spcBef>
                <a:spcPts val="1600"/>
              </a:spcBef>
              <a:spcAft>
                <a:spcPts val="0"/>
              </a:spcAft>
              <a:buNone/>
            </a:pPr>
            <a:r>
              <a:rPr lang="en" sz="2800"/>
              <a:t>    if (wt[n-1] &gt; W):</a:t>
            </a:r>
            <a:endParaRPr sz="2800"/>
          </a:p>
          <a:p>
            <a:pPr indent="0" lvl="0" marL="0" rtl="0" algn="l">
              <a:spcBef>
                <a:spcPts val="1600"/>
              </a:spcBef>
              <a:spcAft>
                <a:spcPts val="0"/>
              </a:spcAft>
              <a:buNone/>
            </a:pPr>
            <a:r>
              <a:rPr lang="en" sz="2800"/>
              <a:t>        return knapSack(W, wt, val, n-1)</a:t>
            </a:r>
            <a:endParaRPr sz="2800"/>
          </a:p>
          <a:p>
            <a:pPr indent="0" lvl="0" marL="0" rtl="0" algn="l">
              <a:spcBef>
                <a:spcPts val="1600"/>
              </a:spcBef>
              <a:spcAft>
                <a:spcPts val="0"/>
              </a:spcAft>
              <a:buNone/>
            </a:pPr>
            <a:r>
              <a:rPr lang="en" sz="2800"/>
              <a:t> </a:t>
            </a:r>
            <a:endParaRPr sz="2800"/>
          </a:p>
          <a:p>
            <a:pPr indent="0" lvl="0" marL="0" rtl="0" algn="l">
              <a:spcBef>
                <a:spcPts val="1600"/>
              </a:spcBef>
              <a:spcAft>
                <a:spcPts val="1600"/>
              </a:spcAft>
              <a:buNone/>
            </a:pPr>
            <a:r>
              <a:rPr lang="en" sz="2800"/>
              <a:t>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71"/>
          <p:cNvSpPr txBox="1"/>
          <p:nvPr>
            <p:ph idx="1" type="body"/>
          </p:nvPr>
        </p:nvSpPr>
        <p:spPr>
          <a:xfrm>
            <a:off x="260075" y="0"/>
            <a:ext cx="80190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 return the maximum of two cases:</a:t>
            </a:r>
            <a:endParaRPr sz="2600"/>
          </a:p>
          <a:p>
            <a:pPr indent="0" lvl="0" marL="0" rtl="0" algn="l">
              <a:spcBef>
                <a:spcPts val="1600"/>
              </a:spcBef>
              <a:spcAft>
                <a:spcPts val="0"/>
              </a:spcAft>
              <a:buNone/>
            </a:pPr>
            <a:r>
              <a:rPr lang="en" sz="2600"/>
              <a:t>    # (1) nth item included</a:t>
            </a:r>
            <a:endParaRPr sz="2600"/>
          </a:p>
          <a:p>
            <a:pPr indent="0" lvl="0" marL="0" rtl="0" algn="l">
              <a:spcBef>
                <a:spcPts val="1600"/>
              </a:spcBef>
              <a:spcAft>
                <a:spcPts val="0"/>
              </a:spcAft>
              <a:buNone/>
            </a:pPr>
            <a:r>
              <a:rPr lang="en" sz="2600"/>
              <a:t>    # (2) not included</a:t>
            </a:r>
            <a:endParaRPr sz="2600"/>
          </a:p>
          <a:p>
            <a:pPr indent="0" lvl="0" marL="0" rtl="0" algn="l">
              <a:spcBef>
                <a:spcPts val="1600"/>
              </a:spcBef>
              <a:spcAft>
                <a:spcPts val="0"/>
              </a:spcAft>
              <a:buNone/>
            </a:pPr>
            <a:r>
              <a:rPr lang="en" sz="2600"/>
              <a:t>    else:</a:t>
            </a:r>
            <a:endParaRPr sz="2600"/>
          </a:p>
          <a:p>
            <a:pPr indent="0" lvl="0" marL="0" rtl="0" algn="l">
              <a:spcBef>
                <a:spcPts val="1600"/>
              </a:spcBef>
              <a:spcAft>
                <a:spcPts val="0"/>
              </a:spcAft>
              <a:buNone/>
            </a:pPr>
            <a:r>
              <a:rPr lang="en" sz="2600"/>
              <a:t>        return max(</a:t>
            </a:r>
            <a:endParaRPr sz="2600"/>
          </a:p>
          <a:p>
            <a:pPr indent="0" lvl="0" marL="0" rtl="0" algn="l">
              <a:spcBef>
                <a:spcPts val="1600"/>
              </a:spcBef>
              <a:spcAft>
                <a:spcPts val="0"/>
              </a:spcAft>
              <a:buNone/>
            </a:pPr>
            <a:r>
              <a:rPr lang="en" sz="2600"/>
              <a:t>            val[n-1] + knapSack(</a:t>
            </a:r>
            <a:endParaRPr sz="2600"/>
          </a:p>
          <a:p>
            <a:pPr indent="0" lvl="0" marL="0" rtl="0" algn="l">
              <a:spcBef>
                <a:spcPts val="1600"/>
              </a:spcBef>
              <a:spcAft>
                <a:spcPts val="0"/>
              </a:spcAft>
              <a:buNone/>
            </a:pPr>
            <a:r>
              <a:rPr lang="en" sz="2600"/>
              <a:t>                W-wt[n-1], wt, val, n-1),</a:t>
            </a:r>
            <a:endParaRPr sz="2600"/>
          </a:p>
          <a:p>
            <a:pPr indent="0" lvl="0" marL="0" rtl="0" algn="l">
              <a:spcBef>
                <a:spcPts val="1600"/>
              </a:spcBef>
              <a:spcAft>
                <a:spcPts val="0"/>
              </a:spcAft>
              <a:buNone/>
            </a:pPr>
            <a:r>
              <a:rPr lang="en" sz="2600"/>
              <a:t>            knapSack(W, wt, val, n-1)) </a:t>
            </a:r>
            <a:endParaRPr sz="2600"/>
          </a:p>
          <a:p>
            <a:pPr indent="0" lvl="0" marL="0" rtl="0" algn="l">
              <a:spcBef>
                <a:spcPts val="1600"/>
              </a:spcBef>
              <a:spcAft>
                <a:spcPts val="0"/>
              </a:spcAft>
              <a:buNone/>
            </a:pPr>
            <a:r>
              <a:rPr lang="en" sz="2600"/>
              <a:t># end of function knapSack</a:t>
            </a:r>
            <a:endParaRPr sz="2600"/>
          </a:p>
          <a:p>
            <a:pPr indent="0" lvl="0" marL="0" rtl="0" algn="l">
              <a:spcBef>
                <a:spcPts val="1600"/>
              </a:spcBef>
              <a:spcAft>
                <a:spcPts val="1600"/>
              </a:spcAft>
              <a:buNone/>
            </a:pPr>
            <a:r>
              <a:rPr lang="en" sz="2600"/>
              <a:t> </a:t>
            </a:r>
            <a:endParaRPr sz="1200"/>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72"/>
          <p:cNvSpPr txBox="1"/>
          <p:nvPr>
            <p:ph idx="1" type="body"/>
          </p:nvPr>
        </p:nvSpPr>
        <p:spPr>
          <a:xfrm>
            <a:off x="669075" y="149450"/>
            <a:ext cx="6903600" cy="47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#Driver Code</a:t>
            </a:r>
            <a:endParaRPr sz="2800"/>
          </a:p>
          <a:p>
            <a:pPr indent="0" lvl="0" marL="0" rtl="0" algn="l">
              <a:spcBef>
                <a:spcPts val="1600"/>
              </a:spcBef>
              <a:spcAft>
                <a:spcPts val="0"/>
              </a:spcAft>
              <a:buNone/>
            </a:pPr>
            <a:r>
              <a:rPr lang="en" sz="2800"/>
              <a:t>val = [60, 100, 120]</a:t>
            </a:r>
            <a:endParaRPr sz="2800"/>
          </a:p>
          <a:p>
            <a:pPr indent="0" lvl="0" marL="0" rtl="0" algn="l">
              <a:spcBef>
                <a:spcPts val="1600"/>
              </a:spcBef>
              <a:spcAft>
                <a:spcPts val="0"/>
              </a:spcAft>
              <a:buNone/>
            </a:pPr>
            <a:r>
              <a:rPr lang="en" sz="2800"/>
              <a:t>wt = [10, 20, 30]</a:t>
            </a:r>
            <a:endParaRPr sz="2800"/>
          </a:p>
          <a:p>
            <a:pPr indent="0" lvl="0" marL="0" rtl="0" algn="l">
              <a:spcBef>
                <a:spcPts val="1600"/>
              </a:spcBef>
              <a:spcAft>
                <a:spcPts val="0"/>
              </a:spcAft>
              <a:buNone/>
            </a:pPr>
            <a:r>
              <a:rPr lang="en" sz="2800"/>
              <a:t>W = 50</a:t>
            </a:r>
            <a:endParaRPr sz="2800"/>
          </a:p>
          <a:p>
            <a:pPr indent="0" lvl="0" marL="0" rtl="0" algn="l">
              <a:spcBef>
                <a:spcPts val="1600"/>
              </a:spcBef>
              <a:spcAft>
                <a:spcPts val="0"/>
              </a:spcAft>
              <a:buNone/>
            </a:pPr>
            <a:r>
              <a:rPr lang="en" sz="2800"/>
              <a:t>n = len(val)</a:t>
            </a:r>
            <a:endParaRPr sz="2800"/>
          </a:p>
          <a:p>
            <a:pPr indent="0" lvl="0" marL="0" rtl="0" algn="l">
              <a:spcBef>
                <a:spcPts val="1600"/>
              </a:spcBef>
              <a:spcAft>
                <a:spcPts val="0"/>
              </a:spcAft>
              <a:buNone/>
            </a:pPr>
            <a:r>
              <a:rPr lang="en" sz="2800"/>
              <a:t>print knapSack(W, wt, val, n)</a:t>
            </a:r>
            <a:endParaRPr sz="2800"/>
          </a:p>
          <a:p>
            <a:pPr indent="0" lvl="0" marL="0" rtl="0" algn="l">
              <a:spcBef>
                <a:spcPts val="1600"/>
              </a:spcBef>
              <a:spcAft>
                <a:spcPts val="0"/>
              </a:spcAft>
              <a:buNone/>
            </a:pPr>
            <a:r>
              <a:rPr b="1" lang="en" sz="2800" u="sng"/>
              <a:t>Output :</a:t>
            </a:r>
            <a:endParaRPr b="1" sz="2800" u="sng"/>
          </a:p>
          <a:p>
            <a:pPr indent="0" lvl="0" marL="0" rtl="0" algn="l">
              <a:spcBef>
                <a:spcPts val="1600"/>
              </a:spcBef>
              <a:spcAft>
                <a:spcPts val="0"/>
              </a:spcAft>
              <a:buNone/>
            </a:pPr>
            <a:r>
              <a:rPr lang="en" sz="2800"/>
              <a:t>220</a:t>
            </a:r>
            <a:endParaRPr sz="2800"/>
          </a:p>
          <a:p>
            <a:pPr indent="0" lvl="0" marL="0" rtl="0" algn="l">
              <a:spcBef>
                <a:spcPts val="1600"/>
              </a:spcBef>
              <a:spcAft>
                <a:spcPts val="0"/>
              </a:spcAft>
              <a:buNone/>
            </a:pPr>
            <a:r>
              <a:t/>
            </a:r>
            <a:endParaRPr sz="28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16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73"/>
          <p:cNvSpPr txBox="1"/>
          <p:nvPr>
            <p:ph type="title"/>
          </p:nvPr>
        </p:nvSpPr>
        <p:spPr>
          <a:xfrm>
            <a:off x="148525" y="97325"/>
            <a:ext cx="8837100" cy="8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 programming and divide and conquer</a:t>
            </a:r>
            <a:endParaRPr/>
          </a:p>
        </p:txBody>
      </p:sp>
      <p:sp>
        <p:nvSpPr>
          <p:cNvPr id="847" name="Google Shape;847;p173"/>
          <p:cNvSpPr txBox="1"/>
          <p:nvPr>
            <p:ph idx="1" type="body"/>
          </p:nvPr>
        </p:nvSpPr>
        <p:spPr>
          <a:xfrm>
            <a:off x="408800" y="731950"/>
            <a:ext cx="79323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800"/>
              <a:t>In divide and conquer approach, the problem in hand, is divided into smaller sub-problems and then each problem is solved independently. When we keep on dividing the subproblems into even smaller sub-problems, we may eventually reach a stage where no more division is possible. Those "atomic" smallest possible sub-problem (fractions) are solved. The solution of all sub-problems is finally merged in order to obtain the solution of an original problem.</a:t>
            </a:r>
            <a:endParaRPr sz="2800"/>
          </a:p>
          <a:p>
            <a:pPr indent="0" lvl="0" marL="0" rtl="0" algn="just">
              <a:spcBef>
                <a:spcPts val="1600"/>
              </a:spcBef>
              <a:spcAft>
                <a:spcPts val="0"/>
              </a:spcAft>
              <a:buNone/>
            </a:pPr>
            <a:r>
              <a:t/>
            </a:r>
            <a:endParaRPr sz="2800"/>
          </a:p>
          <a:p>
            <a:pPr indent="0" lvl="0" marL="0" rtl="0" algn="just">
              <a:spcBef>
                <a:spcPts val="1600"/>
              </a:spcBef>
              <a:spcAft>
                <a:spcPts val="1600"/>
              </a:spcAft>
              <a:buNone/>
            </a:pPr>
            <a:r>
              <a:t/>
            </a:r>
            <a:endParaRPr sz="280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pic>
        <p:nvPicPr>
          <p:cNvPr id="852" name="Google Shape;852;p174"/>
          <p:cNvPicPr preferRelativeResize="0"/>
          <p:nvPr/>
        </p:nvPicPr>
        <p:blipFill>
          <a:blip r:embed="rId3">
            <a:alphaModFix/>
          </a:blip>
          <a:stretch>
            <a:fillRect/>
          </a:stretch>
        </p:blipFill>
        <p:spPr>
          <a:xfrm>
            <a:off x="247875" y="0"/>
            <a:ext cx="8415525" cy="48318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75"/>
          <p:cNvSpPr txBox="1"/>
          <p:nvPr>
            <p:ph idx="1" type="body"/>
          </p:nvPr>
        </p:nvSpPr>
        <p:spPr>
          <a:xfrm>
            <a:off x="322050" y="0"/>
            <a:ext cx="77463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800"/>
              <a:t>Broadly, we can understand divide-and-conquer approach in a three-step process.</a:t>
            </a:r>
            <a:endParaRPr sz="2800"/>
          </a:p>
          <a:p>
            <a:pPr indent="0" lvl="0" marL="0" rtl="0" algn="just">
              <a:spcBef>
                <a:spcPts val="1600"/>
              </a:spcBef>
              <a:spcAft>
                <a:spcPts val="0"/>
              </a:spcAft>
              <a:buNone/>
            </a:pPr>
            <a:r>
              <a:rPr lang="en" sz="2800"/>
              <a:t>Divide/Break</a:t>
            </a:r>
            <a:endParaRPr sz="2800"/>
          </a:p>
          <a:p>
            <a:pPr indent="0" lvl="0" marL="0" rtl="0" algn="just">
              <a:spcBef>
                <a:spcPts val="1600"/>
              </a:spcBef>
              <a:spcAft>
                <a:spcPts val="1600"/>
              </a:spcAft>
              <a:buNone/>
            </a:pPr>
            <a:r>
              <a:rPr lang="en" sz="2800"/>
              <a:t>This step involves breaking the problem into smaller sub-problems. Sub-problems should represent a part of the original problem. This step generally takes a recursive approach to divide the problem until no sub-problem is further divisible. At this stage, sub-problems become atomic in nature but still represent some part of the actual problem.</a:t>
            </a:r>
            <a:endParaRPr sz="2800"/>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76"/>
          <p:cNvSpPr txBox="1"/>
          <p:nvPr>
            <p:ph idx="1" type="body"/>
          </p:nvPr>
        </p:nvSpPr>
        <p:spPr>
          <a:xfrm>
            <a:off x="235300" y="0"/>
            <a:ext cx="82050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800"/>
              <a:t>Conquer/Solve</a:t>
            </a:r>
            <a:endParaRPr sz="2800"/>
          </a:p>
          <a:p>
            <a:pPr indent="0" lvl="0" marL="0" rtl="0" algn="just">
              <a:spcBef>
                <a:spcPts val="1600"/>
              </a:spcBef>
              <a:spcAft>
                <a:spcPts val="0"/>
              </a:spcAft>
              <a:buNone/>
            </a:pPr>
            <a:r>
              <a:rPr lang="en" sz="2800"/>
              <a:t>This step receives a lot of smaller sub-problems to be solved. Generally, at this level, the problems are considered 'solved' on their own.</a:t>
            </a:r>
            <a:endParaRPr sz="2800"/>
          </a:p>
          <a:p>
            <a:pPr indent="0" lvl="0" marL="0" rtl="0" algn="just">
              <a:spcBef>
                <a:spcPts val="1600"/>
              </a:spcBef>
              <a:spcAft>
                <a:spcPts val="0"/>
              </a:spcAft>
              <a:buNone/>
            </a:pPr>
            <a:r>
              <a:rPr lang="en" sz="2800"/>
              <a:t>Merge/Combine</a:t>
            </a:r>
            <a:endParaRPr sz="2800"/>
          </a:p>
          <a:p>
            <a:pPr indent="0" lvl="0" marL="0" rtl="0" algn="just">
              <a:spcBef>
                <a:spcPts val="1600"/>
              </a:spcBef>
              <a:spcAft>
                <a:spcPts val="1600"/>
              </a:spcAft>
              <a:buNone/>
            </a:pPr>
            <a:r>
              <a:rPr lang="en" sz="2800"/>
              <a:t>When the smaller sub-problems are solved, this stage recursively combines them until they formulate a solution of the original problem. This algorithmic approach works recursively and conquer &amp; merge steps works so close that they appear as one.</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51"/>
          <p:cNvPicPr preferRelativeResize="0"/>
          <p:nvPr/>
        </p:nvPicPr>
        <p:blipFill>
          <a:blip r:embed="rId3">
            <a:alphaModFix/>
          </a:blip>
          <a:stretch>
            <a:fillRect/>
          </a:stretch>
        </p:blipFill>
        <p:spPr>
          <a:xfrm>
            <a:off x="218225" y="314325"/>
            <a:ext cx="5753100" cy="45148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77"/>
          <p:cNvSpPr txBox="1"/>
          <p:nvPr>
            <p:ph idx="1" type="body"/>
          </p:nvPr>
        </p:nvSpPr>
        <p:spPr>
          <a:xfrm>
            <a:off x="123750" y="119000"/>
            <a:ext cx="87132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800"/>
              <a:t>The following program is an example of divide-and-conquer programming approach where the binary search is implemented using python.</a:t>
            </a:r>
            <a:endParaRPr sz="2800"/>
          </a:p>
          <a:p>
            <a:pPr indent="0" lvl="0" marL="0" rtl="0" algn="just">
              <a:spcBef>
                <a:spcPts val="1600"/>
              </a:spcBef>
              <a:spcAft>
                <a:spcPts val="0"/>
              </a:spcAft>
              <a:buNone/>
            </a:pPr>
            <a:r>
              <a:rPr lang="en" sz="2800"/>
              <a:t>Binary Search implementation</a:t>
            </a:r>
            <a:endParaRPr sz="2800"/>
          </a:p>
          <a:p>
            <a:pPr indent="0" lvl="0" marL="0" rtl="0" algn="just">
              <a:spcBef>
                <a:spcPts val="1600"/>
              </a:spcBef>
              <a:spcAft>
                <a:spcPts val="1600"/>
              </a:spcAft>
              <a:buNone/>
            </a:pPr>
            <a:r>
              <a:rPr lang="en" sz="2800"/>
              <a:t>In binary search we take a sorted list of elements and start looking for an element at the middle of the list. If the search value matches with the middle value in the list we complete the search. Otherwise we eleminate half of the list of elements by choosing whether to procees with the right or left half of the list depending on the value of the item searched. </a:t>
            </a:r>
            <a:endParaRPr sz="280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78"/>
          <p:cNvSpPr txBox="1"/>
          <p:nvPr>
            <p:ph idx="1" type="body"/>
          </p:nvPr>
        </p:nvSpPr>
        <p:spPr>
          <a:xfrm>
            <a:off x="681475" y="843500"/>
            <a:ext cx="71514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800"/>
              <a:t>This is possible as the list is sorted and it is much quicker than linear search. Here we divide the given list and conquer by choosing the proper half of the list. We repeat this approcah till we find the element or conclude about it's absence in the list.</a:t>
            </a:r>
            <a:endParaRPr sz="2800"/>
          </a:p>
          <a:p>
            <a:pPr indent="0" lvl="0" marL="0" rtl="0" algn="l">
              <a:spcBef>
                <a:spcPts val="1600"/>
              </a:spcBef>
              <a:spcAft>
                <a:spcPts val="160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79"/>
          <p:cNvSpPr txBox="1"/>
          <p:nvPr>
            <p:ph idx="1" type="body"/>
          </p:nvPr>
        </p:nvSpPr>
        <p:spPr>
          <a:xfrm>
            <a:off x="904575" y="285775"/>
            <a:ext cx="64203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def bsearch(list, val):</a:t>
            </a:r>
            <a:endParaRPr sz="2800"/>
          </a:p>
          <a:p>
            <a:pPr indent="0" lvl="0" marL="0" rtl="0" algn="l">
              <a:spcBef>
                <a:spcPts val="1600"/>
              </a:spcBef>
              <a:spcAft>
                <a:spcPts val="0"/>
              </a:spcAft>
              <a:buNone/>
            </a:pPr>
            <a:r>
              <a:t/>
            </a:r>
            <a:endParaRPr sz="2800"/>
          </a:p>
          <a:p>
            <a:pPr indent="0" lvl="0" marL="0" rtl="0" algn="l">
              <a:spcBef>
                <a:spcPts val="1600"/>
              </a:spcBef>
              <a:spcAft>
                <a:spcPts val="0"/>
              </a:spcAft>
              <a:buNone/>
            </a:pPr>
            <a:r>
              <a:rPr lang="en" sz="2800"/>
              <a:t>    list_size = len(list) - 1</a:t>
            </a:r>
            <a:endParaRPr sz="2800"/>
          </a:p>
          <a:p>
            <a:pPr indent="0" lvl="0" marL="0" rtl="0" algn="l">
              <a:spcBef>
                <a:spcPts val="1600"/>
              </a:spcBef>
              <a:spcAft>
                <a:spcPts val="0"/>
              </a:spcAft>
              <a:buNone/>
            </a:pPr>
            <a:r>
              <a:t/>
            </a:r>
            <a:endParaRPr sz="2800"/>
          </a:p>
          <a:p>
            <a:pPr indent="0" lvl="0" marL="0" rtl="0" algn="l">
              <a:spcBef>
                <a:spcPts val="1600"/>
              </a:spcBef>
              <a:spcAft>
                <a:spcPts val="0"/>
              </a:spcAft>
              <a:buNone/>
            </a:pPr>
            <a:r>
              <a:rPr lang="en" sz="2800"/>
              <a:t>    idx0 = 0</a:t>
            </a:r>
            <a:endParaRPr sz="2800"/>
          </a:p>
          <a:p>
            <a:pPr indent="0" lvl="0" marL="0" rtl="0" algn="l">
              <a:spcBef>
                <a:spcPts val="1600"/>
              </a:spcBef>
              <a:spcAft>
                <a:spcPts val="1600"/>
              </a:spcAft>
              <a:buNone/>
            </a:pPr>
            <a:r>
              <a:rPr lang="en" sz="2800"/>
              <a:t>    idxn = list_size</a:t>
            </a:r>
            <a:endParaRPr sz="28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80"/>
          <p:cNvSpPr txBox="1"/>
          <p:nvPr>
            <p:ph idx="1" type="body"/>
          </p:nvPr>
        </p:nvSpPr>
        <p:spPr>
          <a:xfrm>
            <a:off x="545150" y="230550"/>
            <a:ext cx="68664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 Find the middle most value</a:t>
            </a:r>
            <a:endParaRPr sz="2800"/>
          </a:p>
          <a:p>
            <a:pPr indent="0" lvl="0" marL="0" rtl="0" algn="l">
              <a:spcBef>
                <a:spcPts val="1600"/>
              </a:spcBef>
              <a:spcAft>
                <a:spcPts val="0"/>
              </a:spcAft>
              <a:buNone/>
            </a:pPr>
            <a:r>
              <a:t/>
            </a:r>
            <a:endParaRPr sz="2800"/>
          </a:p>
          <a:p>
            <a:pPr indent="0" lvl="0" marL="0" rtl="0" algn="l">
              <a:spcBef>
                <a:spcPts val="1600"/>
              </a:spcBef>
              <a:spcAft>
                <a:spcPts val="0"/>
              </a:spcAft>
              <a:buNone/>
            </a:pPr>
            <a:r>
              <a:rPr lang="en" sz="2800"/>
              <a:t>    while idx0 &lt;= idxn:</a:t>
            </a:r>
            <a:endParaRPr sz="2800"/>
          </a:p>
          <a:p>
            <a:pPr indent="0" lvl="0" marL="0" rtl="0" algn="l">
              <a:spcBef>
                <a:spcPts val="1600"/>
              </a:spcBef>
              <a:spcAft>
                <a:spcPts val="0"/>
              </a:spcAft>
              <a:buNone/>
            </a:pPr>
            <a:r>
              <a:rPr lang="en" sz="2800"/>
              <a:t>        midval = (idx0 + idxn)// 2</a:t>
            </a:r>
            <a:endParaRPr sz="2800"/>
          </a:p>
          <a:p>
            <a:pPr indent="0" lvl="0" marL="0" rtl="0" algn="l">
              <a:spcBef>
                <a:spcPts val="1600"/>
              </a:spcBef>
              <a:spcAft>
                <a:spcPts val="0"/>
              </a:spcAft>
              <a:buNone/>
            </a:pPr>
            <a:r>
              <a:t/>
            </a:r>
            <a:endParaRPr sz="2800"/>
          </a:p>
          <a:p>
            <a:pPr indent="0" lvl="0" marL="0" rtl="0" algn="l">
              <a:spcBef>
                <a:spcPts val="1600"/>
              </a:spcBef>
              <a:spcAft>
                <a:spcPts val="0"/>
              </a:spcAft>
              <a:buNone/>
            </a:pPr>
            <a:r>
              <a:rPr lang="en" sz="2800"/>
              <a:t>        if list[midval] == val:</a:t>
            </a:r>
            <a:endParaRPr sz="2800"/>
          </a:p>
          <a:p>
            <a:pPr indent="0" lvl="0" marL="0" rtl="0" algn="l">
              <a:spcBef>
                <a:spcPts val="1600"/>
              </a:spcBef>
              <a:spcAft>
                <a:spcPts val="1600"/>
              </a:spcAft>
              <a:buNone/>
            </a:pPr>
            <a:r>
              <a:rPr lang="en" sz="2800"/>
              <a:t>            return midval</a:t>
            </a:r>
            <a:endParaRPr sz="28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81"/>
          <p:cNvSpPr txBox="1"/>
          <p:nvPr>
            <p:ph idx="1" type="body"/>
          </p:nvPr>
        </p:nvSpPr>
        <p:spPr>
          <a:xfrm>
            <a:off x="396400" y="57025"/>
            <a:ext cx="73497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 Compare the value the middle most value</a:t>
            </a:r>
            <a:endParaRPr sz="2800"/>
          </a:p>
          <a:p>
            <a:pPr indent="0" lvl="0" marL="0" rtl="0" algn="l">
              <a:spcBef>
                <a:spcPts val="1600"/>
              </a:spcBef>
              <a:spcAft>
                <a:spcPts val="0"/>
              </a:spcAft>
              <a:buNone/>
            </a:pPr>
            <a:r>
              <a:rPr lang="en" sz="2800"/>
              <a:t>        if val &gt; list[midval]:</a:t>
            </a:r>
            <a:endParaRPr sz="2800"/>
          </a:p>
          <a:p>
            <a:pPr indent="0" lvl="0" marL="0" rtl="0" algn="l">
              <a:spcBef>
                <a:spcPts val="1600"/>
              </a:spcBef>
              <a:spcAft>
                <a:spcPts val="0"/>
              </a:spcAft>
              <a:buNone/>
            </a:pPr>
            <a:r>
              <a:rPr lang="en" sz="2800"/>
              <a:t>            idx0 = midval + 1</a:t>
            </a:r>
            <a:endParaRPr sz="2800"/>
          </a:p>
          <a:p>
            <a:pPr indent="0" lvl="0" marL="0" rtl="0" algn="l">
              <a:spcBef>
                <a:spcPts val="1600"/>
              </a:spcBef>
              <a:spcAft>
                <a:spcPts val="0"/>
              </a:spcAft>
              <a:buNone/>
            </a:pPr>
            <a:r>
              <a:rPr lang="en" sz="2800"/>
              <a:t>        else:</a:t>
            </a:r>
            <a:endParaRPr sz="2800"/>
          </a:p>
          <a:p>
            <a:pPr indent="0" lvl="0" marL="0" rtl="0" algn="l">
              <a:spcBef>
                <a:spcPts val="1600"/>
              </a:spcBef>
              <a:spcAft>
                <a:spcPts val="0"/>
              </a:spcAft>
              <a:buNone/>
            </a:pPr>
            <a:r>
              <a:rPr lang="en" sz="2800"/>
              <a:t>            idxn = midval - 1</a:t>
            </a:r>
            <a:endParaRPr sz="2800"/>
          </a:p>
          <a:p>
            <a:pPr indent="0" lvl="0" marL="0" rtl="0" algn="l">
              <a:spcBef>
                <a:spcPts val="1600"/>
              </a:spcBef>
              <a:spcAft>
                <a:spcPts val="0"/>
              </a:spcAft>
              <a:buNone/>
            </a:pPr>
            <a:r>
              <a:t/>
            </a:r>
            <a:endParaRPr sz="2800"/>
          </a:p>
          <a:p>
            <a:pPr indent="0" lvl="0" marL="0" rtl="0" algn="l">
              <a:spcBef>
                <a:spcPts val="1600"/>
              </a:spcBef>
              <a:spcAft>
                <a:spcPts val="0"/>
              </a:spcAft>
              <a:buNone/>
            </a:pPr>
            <a:r>
              <a:rPr lang="en" sz="2800"/>
              <a:t>    if idx0 &gt; idxn:</a:t>
            </a:r>
            <a:endParaRPr sz="2800"/>
          </a:p>
          <a:p>
            <a:pPr indent="0" lvl="0" marL="0" rtl="0" algn="l">
              <a:spcBef>
                <a:spcPts val="1600"/>
              </a:spcBef>
              <a:spcAft>
                <a:spcPts val="1600"/>
              </a:spcAft>
              <a:buNone/>
            </a:pPr>
            <a:r>
              <a:rPr lang="en" sz="2800"/>
              <a:t>        return None</a:t>
            </a:r>
            <a:endParaRPr sz="2800"/>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82"/>
          <p:cNvSpPr txBox="1"/>
          <p:nvPr>
            <p:ph idx="1" type="body"/>
          </p:nvPr>
        </p:nvSpPr>
        <p:spPr>
          <a:xfrm>
            <a:off x="631900" y="409700"/>
            <a:ext cx="74241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 Initialize the sorted list</a:t>
            </a:r>
            <a:endParaRPr sz="2800"/>
          </a:p>
          <a:p>
            <a:pPr indent="0" lvl="0" marL="0" rtl="0" algn="l">
              <a:spcBef>
                <a:spcPts val="1600"/>
              </a:spcBef>
              <a:spcAft>
                <a:spcPts val="0"/>
              </a:spcAft>
              <a:buNone/>
            </a:pPr>
            <a:r>
              <a:rPr lang="en" sz="2800"/>
              <a:t>list = [2,7,19,34,53,72]</a:t>
            </a:r>
            <a:endParaRPr sz="2800"/>
          </a:p>
          <a:p>
            <a:pPr indent="0" lvl="0" marL="0" rtl="0" algn="l">
              <a:spcBef>
                <a:spcPts val="1600"/>
              </a:spcBef>
              <a:spcAft>
                <a:spcPts val="0"/>
              </a:spcAft>
              <a:buNone/>
            </a:pPr>
            <a:r>
              <a:t/>
            </a:r>
            <a:endParaRPr sz="2800"/>
          </a:p>
          <a:p>
            <a:pPr indent="0" lvl="0" marL="0" rtl="0" algn="l">
              <a:spcBef>
                <a:spcPts val="1600"/>
              </a:spcBef>
              <a:spcAft>
                <a:spcPts val="0"/>
              </a:spcAft>
              <a:buNone/>
            </a:pPr>
            <a:r>
              <a:rPr lang="en" sz="2800"/>
              <a:t># Print the search result</a:t>
            </a:r>
            <a:endParaRPr sz="2800"/>
          </a:p>
          <a:p>
            <a:pPr indent="0" lvl="0" marL="0" rtl="0" algn="l">
              <a:spcBef>
                <a:spcPts val="1600"/>
              </a:spcBef>
              <a:spcAft>
                <a:spcPts val="0"/>
              </a:spcAft>
              <a:buNone/>
            </a:pPr>
            <a:r>
              <a:rPr lang="en" sz="2800"/>
              <a:t>print(bsearch(list,72))</a:t>
            </a:r>
            <a:endParaRPr sz="2800"/>
          </a:p>
          <a:p>
            <a:pPr indent="0" lvl="0" marL="0" rtl="0" algn="l">
              <a:spcBef>
                <a:spcPts val="1600"/>
              </a:spcBef>
              <a:spcAft>
                <a:spcPts val="1600"/>
              </a:spcAft>
              <a:buNone/>
            </a:pPr>
            <a:r>
              <a:rPr lang="en" sz="2800"/>
              <a:t>print(bsearch(list,11))</a:t>
            </a:r>
            <a:endParaRPr sz="2800"/>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83"/>
          <p:cNvSpPr txBox="1"/>
          <p:nvPr>
            <p:ph idx="1" type="body"/>
          </p:nvPr>
        </p:nvSpPr>
        <p:spPr>
          <a:xfrm>
            <a:off x="755825" y="434500"/>
            <a:ext cx="71391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When the above code is executed, it produces the following result:</a:t>
            </a:r>
            <a:endParaRPr sz="2800"/>
          </a:p>
          <a:p>
            <a:pPr indent="0" lvl="0" marL="0" rtl="0" algn="l">
              <a:spcBef>
                <a:spcPts val="1600"/>
              </a:spcBef>
              <a:spcAft>
                <a:spcPts val="0"/>
              </a:spcAft>
              <a:buNone/>
            </a:pPr>
            <a:r>
              <a:t/>
            </a:r>
            <a:endParaRPr sz="2800"/>
          </a:p>
          <a:p>
            <a:pPr indent="0" lvl="0" marL="0" rtl="0" algn="l">
              <a:spcBef>
                <a:spcPts val="1600"/>
              </a:spcBef>
              <a:spcAft>
                <a:spcPts val="0"/>
              </a:spcAft>
              <a:buNone/>
            </a:pPr>
            <a:r>
              <a:rPr lang="en" sz="2800"/>
              <a:t>5</a:t>
            </a:r>
            <a:endParaRPr sz="2800"/>
          </a:p>
          <a:p>
            <a:pPr indent="0" lvl="0" marL="0" rtl="0" algn="l">
              <a:spcBef>
                <a:spcPts val="1600"/>
              </a:spcBef>
              <a:spcAft>
                <a:spcPts val="1600"/>
              </a:spcAft>
              <a:buNone/>
            </a:pPr>
            <a:r>
              <a:rPr lang="en" sz="2800"/>
              <a:t>None</a:t>
            </a:r>
            <a:endParaRPr sz="2800"/>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84"/>
          <p:cNvSpPr txBox="1"/>
          <p:nvPr>
            <p:ph type="title"/>
          </p:nvPr>
        </p:nvSpPr>
        <p:spPr>
          <a:xfrm>
            <a:off x="2391850" y="2055575"/>
            <a:ext cx="5292300" cy="8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Unit - 3 completed</a:t>
            </a: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52"/>
          <p:cNvSpPr txBox="1"/>
          <p:nvPr>
            <p:ph idx="1" type="body"/>
          </p:nvPr>
        </p:nvSpPr>
        <p:spPr>
          <a:xfrm>
            <a:off x="413475" y="377550"/>
            <a:ext cx="78330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800"/>
              <a:t>Here, we plot two lines on same graph. We differentiate between them by giving them a name(label) which is passed as an argument of .plot() function.</a:t>
            </a:r>
            <a:endParaRPr sz="2800"/>
          </a:p>
          <a:p>
            <a:pPr indent="0" lvl="0" marL="0" rtl="0" algn="just">
              <a:spcBef>
                <a:spcPts val="1600"/>
              </a:spcBef>
              <a:spcAft>
                <a:spcPts val="1600"/>
              </a:spcAft>
              <a:buNone/>
            </a:pPr>
            <a:r>
              <a:rPr lang="en" sz="2800"/>
              <a:t>The small rectangular box giving information about type of line and its color is called legend. We can add a legend to our plot using .legend() function.</a:t>
            </a:r>
            <a:endParaRPr sz="2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53"/>
          <p:cNvSpPr txBox="1"/>
          <p:nvPr>
            <p:ph type="title"/>
          </p:nvPr>
        </p:nvSpPr>
        <p:spPr>
          <a:xfrm>
            <a:off x="56175" y="0"/>
            <a:ext cx="5802000" cy="81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800"/>
              <a:t>Customization of Plots</a:t>
            </a:r>
            <a:endParaRPr sz="2800"/>
          </a:p>
        </p:txBody>
      </p:sp>
      <p:sp>
        <p:nvSpPr>
          <p:cNvPr id="230" name="Google Shape;230;p53"/>
          <p:cNvSpPr txBox="1"/>
          <p:nvPr>
            <p:ph idx="1" type="body"/>
          </p:nvPr>
        </p:nvSpPr>
        <p:spPr>
          <a:xfrm>
            <a:off x="56175" y="405750"/>
            <a:ext cx="92529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Here, we discuss some elementary customizations applicable on almost any plot.</a:t>
            </a:r>
            <a:endParaRPr sz="2100"/>
          </a:p>
          <a:p>
            <a:pPr indent="0" lvl="0" marL="0" rtl="0" algn="l">
              <a:spcBef>
                <a:spcPts val="1600"/>
              </a:spcBef>
              <a:spcAft>
                <a:spcPts val="0"/>
              </a:spcAft>
              <a:buNone/>
            </a:pPr>
            <a:r>
              <a:rPr lang="en" sz="2100"/>
              <a:t>import matplotlib.pyplot as plt </a:t>
            </a:r>
            <a:endParaRPr sz="2100"/>
          </a:p>
          <a:p>
            <a:pPr indent="0" lvl="0" marL="0" rtl="0" algn="l">
              <a:spcBef>
                <a:spcPts val="1600"/>
              </a:spcBef>
              <a:spcAft>
                <a:spcPts val="0"/>
              </a:spcAft>
              <a:buNone/>
            </a:pPr>
            <a:r>
              <a:rPr lang="en" sz="2100"/>
              <a:t>  # x axis values </a:t>
            </a:r>
            <a:endParaRPr sz="2100"/>
          </a:p>
          <a:p>
            <a:pPr indent="0" lvl="0" marL="0" rtl="0" algn="l">
              <a:spcBef>
                <a:spcPts val="1600"/>
              </a:spcBef>
              <a:spcAft>
                <a:spcPts val="0"/>
              </a:spcAft>
              <a:buNone/>
            </a:pPr>
            <a:r>
              <a:rPr lang="en" sz="2100"/>
              <a:t>x = [1,2,3,4,5,6] </a:t>
            </a:r>
            <a:endParaRPr sz="2100"/>
          </a:p>
          <a:p>
            <a:pPr indent="0" lvl="0" marL="0" rtl="0" algn="l">
              <a:spcBef>
                <a:spcPts val="1600"/>
              </a:spcBef>
              <a:spcAft>
                <a:spcPts val="0"/>
              </a:spcAft>
              <a:buNone/>
            </a:pPr>
            <a:r>
              <a:rPr lang="en" sz="2100"/>
              <a:t># corresponding y axis values </a:t>
            </a:r>
            <a:endParaRPr sz="2100"/>
          </a:p>
          <a:p>
            <a:pPr indent="0" lvl="0" marL="0" rtl="0" algn="l">
              <a:spcBef>
                <a:spcPts val="1600"/>
              </a:spcBef>
              <a:spcAft>
                <a:spcPts val="0"/>
              </a:spcAft>
              <a:buNone/>
            </a:pPr>
            <a:r>
              <a:rPr lang="en" sz="2100"/>
              <a:t>y = [2,4,1,5,2,6]   </a:t>
            </a:r>
            <a:endParaRPr sz="2100"/>
          </a:p>
          <a:p>
            <a:pPr indent="0" lvl="0" marL="0" rtl="0" algn="l">
              <a:spcBef>
                <a:spcPts val="1600"/>
              </a:spcBef>
              <a:spcAft>
                <a:spcPts val="0"/>
              </a:spcAft>
              <a:buNone/>
            </a:pPr>
            <a:r>
              <a:rPr lang="en" sz="2100"/>
              <a:t># plotting the points  </a:t>
            </a:r>
            <a:endParaRPr sz="2100"/>
          </a:p>
          <a:p>
            <a:pPr indent="0" lvl="0" marL="0" rtl="0" algn="l">
              <a:spcBef>
                <a:spcPts val="1600"/>
              </a:spcBef>
              <a:spcAft>
                <a:spcPts val="0"/>
              </a:spcAft>
              <a:buNone/>
            </a:pPr>
            <a:r>
              <a:rPr lang="en" sz="2100"/>
              <a:t>plt.plot(x, y, color='green', linestyle='dashed', linewidth = 3, </a:t>
            </a:r>
            <a:endParaRPr sz="2100"/>
          </a:p>
          <a:p>
            <a:pPr indent="0" lvl="0" marL="0" rtl="0" algn="l">
              <a:spcBef>
                <a:spcPts val="1600"/>
              </a:spcBef>
              <a:spcAft>
                <a:spcPts val="0"/>
              </a:spcAft>
              <a:buNone/>
            </a:pPr>
            <a:r>
              <a:rPr lang="en" sz="2100"/>
              <a:t>         marker='o', markerfacecolor='blue', markersize=12) </a:t>
            </a:r>
            <a:endParaRPr sz="2100"/>
          </a:p>
          <a:p>
            <a:pPr indent="0" lvl="0" marL="0" rtl="0" algn="l">
              <a:spcBef>
                <a:spcPts val="1600"/>
              </a:spcBef>
              <a:spcAft>
                <a:spcPts val="1600"/>
              </a:spcAft>
              <a:buNone/>
            </a:pPr>
            <a:r>
              <a:rPr lang="en" sz="2100"/>
              <a:t> </a:t>
            </a:r>
            <a:endParaRPr sz="2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54"/>
          <p:cNvSpPr txBox="1"/>
          <p:nvPr>
            <p:ph idx="1" type="body"/>
          </p:nvPr>
        </p:nvSpPr>
        <p:spPr>
          <a:xfrm>
            <a:off x="394650" y="0"/>
            <a:ext cx="63945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 setting x and y axis range </a:t>
            </a:r>
            <a:endParaRPr sz="1700"/>
          </a:p>
          <a:p>
            <a:pPr indent="0" lvl="0" marL="0" rtl="0" algn="l">
              <a:spcBef>
                <a:spcPts val="1600"/>
              </a:spcBef>
              <a:spcAft>
                <a:spcPts val="0"/>
              </a:spcAft>
              <a:buNone/>
            </a:pPr>
            <a:r>
              <a:rPr lang="en" sz="1700"/>
              <a:t>plt.ylim(1,8) </a:t>
            </a:r>
            <a:endParaRPr sz="1700"/>
          </a:p>
          <a:p>
            <a:pPr indent="0" lvl="0" marL="0" rtl="0" algn="l">
              <a:spcBef>
                <a:spcPts val="1600"/>
              </a:spcBef>
              <a:spcAft>
                <a:spcPts val="0"/>
              </a:spcAft>
              <a:buNone/>
            </a:pPr>
            <a:r>
              <a:rPr lang="en" sz="1700"/>
              <a:t>plt.xlim(1,8) </a:t>
            </a:r>
            <a:endParaRPr sz="1700"/>
          </a:p>
          <a:p>
            <a:pPr indent="0" lvl="0" marL="0" rtl="0" algn="l">
              <a:spcBef>
                <a:spcPts val="1600"/>
              </a:spcBef>
              <a:spcAft>
                <a:spcPts val="0"/>
              </a:spcAft>
              <a:buNone/>
            </a:pPr>
            <a:r>
              <a:rPr lang="en" sz="1700"/>
              <a:t># naming the x axis </a:t>
            </a:r>
            <a:endParaRPr sz="1700"/>
          </a:p>
          <a:p>
            <a:pPr indent="0" lvl="0" marL="0" rtl="0" algn="l">
              <a:spcBef>
                <a:spcPts val="1600"/>
              </a:spcBef>
              <a:spcAft>
                <a:spcPts val="0"/>
              </a:spcAft>
              <a:buNone/>
            </a:pPr>
            <a:r>
              <a:rPr lang="en" sz="1700"/>
              <a:t>plt.xlabel('x - axis') </a:t>
            </a:r>
            <a:endParaRPr sz="1700"/>
          </a:p>
          <a:p>
            <a:pPr indent="0" lvl="0" marL="0" rtl="0" algn="l">
              <a:spcBef>
                <a:spcPts val="1600"/>
              </a:spcBef>
              <a:spcAft>
                <a:spcPts val="0"/>
              </a:spcAft>
              <a:buNone/>
            </a:pPr>
            <a:r>
              <a:rPr lang="en" sz="1700"/>
              <a:t># naming the y axis </a:t>
            </a:r>
            <a:endParaRPr sz="1700"/>
          </a:p>
          <a:p>
            <a:pPr indent="0" lvl="0" marL="0" rtl="0" algn="l">
              <a:spcBef>
                <a:spcPts val="1600"/>
              </a:spcBef>
              <a:spcAft>
                <a:spcPts val="0"/>
              </a:spcAft>
              <a:buNone/>
            </a:pPr>
            <a:r>
              <a:rPr lang="en" sz="1700"/>
              <a:t>plt.ylabel('y - axis') </a:t>
            </a:r>
            <a:endParaRPr sz="1700"/>
          </a:p>
          <a:p>
            <a:pPr indent="0" lvl="0" marL="0" rtl="0" algn="l">
              <a:spcBef>
                <a:spcPts val="1600"/>
              </a:spcBef>
              <a:spcAft>
                <a:spcPts val="0"/>
              </a:spcAft>
              <a:buNone/>
            </a:pPr>
            <a:r>
              <a:rPr lang="en" sz="1700"/>
              <a:t># giving a title to my graph </a:t>
            </a:r>
            <a:endParaRPr sz="1700"/>
          </a:p>
          <a:p>
            <a:pPr indent="0" lvl="0" marL="0" rtl="0" algn="l">
              <a:spcBef>
                <a:spcPts val="1600"/>
              </a:spcBef>
              <a:spcAft>
                <a:spcPts val="0"/>
              </a:spcAft>
              <a:buNone/>
            </a:pPr>
            <a:r>
              <a:rPr lang="en" sz="1700"/>
              <a:t>plt.title('Some cool customizations!')  </a:t>
            </a:r>
            <a:endParaRPr sz="1700"/>
          </a:p>
          <a:p>
            <a:pPr indent="0" lvl="0" marL="0" rtl="0" algn="l">
              <a:spcBef>
                <a:spcPts val="1600"/>
              </a:spcBef>
              <a:spcAft>
                <a:spcPts val="0"/>
              </a:spcAft>
              <a:buNone/>
            </a:pPr>
            <a:r>
              <a:rPr lang="en" sz="1700"/>
              <a:t># function to show the plot </a:t>
            </a:r>
            <a:endParaRPr sz="1700"/>
          </a:p>
          <a:p>
            <a:pPr indent="0" lvl="0" marL="0" rtl="0" algn="l">
              <a:spcBef>
                <a:spcPts val="1600"/>
              </a:spcBef>
              <a:spcAft>
                <a:spcPts val="1600"/>
              </a:spcAft>
              <a:buNone/>
            </a:pPr>
            <a:r>
              <a:rPr lang="en" sz="1700"/>
              <a:t>plt.show()</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55"/>
          <p:cNvPicPr preferRelativeResize="0"/>
          <p:nvPr/>
        </p:nvPicPr>
        <p:blipFill>
          <a:blip r:embed="rId3">
            <a:alphaModFix/>
          </a:blip>
          <a:stretch>
            <a:fillRect/>
          </a:stretch>
        </p:blipFill>
        <p:spPr>
          <a:xfrm>
            <a:off x="152400" y="152400"/>
            <a:ext cx="5686425" cy="4419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56"/>
          <p:cNvSpPr txBox="1"/>
          <p:nvPr>
            <p:ph type="title"/>
          </p:nvPr>
        </p:nvSpPr>
        <p:spPr>
          <a:xfrm>
            <a:off x="146641" y="-53987"/>
            <a:ext cx="3955200" cy="4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Bar Plot</a:t>
            </a:r>
            <a:endParaRPr/>
          </a:p>
        </p:txBody>
      </p:sp>
      <p:sp>
        <p:nvSpPr>
          <p:cNvPr id="246" name="Google Shape;246;p56"/>
          <p:cNvSpPr txBox="1"/>
          <p:nvPr>
            <p:ph idx="1" type="body"/>
          </p:nvPr>
        </p:nvSpPr>
        <p:spPr>
          <a:xfrm>
            <a:off x="284250" y="357210"/>
            <a:ext cx="85755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500"/>
              <a:t>A bar chart or bar graph is a chart or graph that presents categorical data with rectangular bars with heights or lengths proportional to the values that they represent. The bars can be plotted vertically or horizontally.</a:t>
            </a:r>
            <a:endParaRPr sz="2500"/>
          </a:p>
          <a:p>
            <a:pPr indent="0" lvl="0" marL="0" rtl="0" algn="just">
              <a:spcBef>
                <a:spcPts val="1600"/>
              </a:spcBef>
              <a:spcAft>
                <a:spcPts val="0"/>
              </a:spcAft>
              <a:buNone/>
            </a:pPr>
            <a:r>
              <a:rPr lang="en" sz="2500"/>
              <a:t>A</a:t>
            </a:r>
            <a:r>
              <a:rPr lang="en" sz="2500"/>
              <a:t> bar graph shows comparisons among discrete categories. One axis of the chart shows the specific categories being compared, and the other axis represents a measured value.Matplotlib API provides the bar() function that can be used in the MATLAB style use as well as object oriented API. The signature of bar() function to be used with axes object is as follows −</a:t>
            </a:r>
            <a:endParaRPr sz="2500"/>
          </a:p>
          <a:p>
            <a:pPr indent="0" lvl="0" marL="0" rtl="0" algn="just">
              <a:spcBef>
                <a:spcPts val="1600"/>
              </a:spcBef>
              <a:spcAft>
                <a:spcPts val="1600"/>
              </a:spcAft>
              <a:buNone/>
            </a:pPr>
            <a:r>
              <a:rPr b="1" lang="en" sz="2500"/>
              <a:t>ax.bar(x, height, width, bottom, align)</a:t>
            </a:r>
            <a:endParaRPr b="1" sz="2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9"/>
          <p:cNvSpPr txBox="1"/>
          <p:nvPr>
            <p:ph type="title"/>
          </p:nvPr>
        </p:nvSpPr>
        <p:spPr>
          <a:xfrm>
            <a:off x="817800" y="444350"/>
            <a:ext cx="5670300" cy="8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Plotting using pylab</a:t>
            </a:r>
            <a:endParaRPr sz="2800"/>
          </a:p>
        </p:txBody>
      </p:sp>
      <p:sp>
        <p:nvSpPr>
          <p:cNvPr id="156" name="Google Shape;156;p39"/>
          <p:cNvSpPr txBox="1"/>
          <p:nvPr>
            <p:ph idx="1" type="body"/>
          </p:nvPr>
        </p:nvSpPr>
        <p:spPr>
          <a:xfrm>
            <a:off x="338250" y="1128450"/>
            <a:ext cx="83877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800"/>
              <a:t>PyLab is a procedural interface to the Matplotlib object-oriented plotting library. Matplotlib is the whole package; matplotlib.pyplot is a module in Matplotlib; and PyLab is a module that gets installed alongside Matplotlib.</a:t>
            </a:r>
            <a:endParaRPr sz="2800"/>
          </a:p>
          <a:p>
            <a:pPr indent="0" lvl="0" marL="0" rtl="0" algn="just">
              <a:spcBef>
                <a:spcPts val="1600"/>
              </a:spcBef>
              <a:spcAft>
                <a:spcPts val="1600"/>
              </a:spcAft>
              <a:buNone/>
            </a:pPr>
            <a:r>
              <a:rPr lang="en" sz="2800"/>
              <a:t>PyLab is a convenience module that bulk imports matplotlib.pyplot (for plotting) and NumPy (for Mathematics and working with arrays) in a single name space. Although many examples use PyLab, it is no longer recommended.</a:t>
            </a:r>
            <a:endParaRPr sz="2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graphicFrame>
        <p:nvGraphicFramePr>
          <p:cNvPr id="251" name="Google Shape;251;p57"/>
          <p:cNvGraphicFramePr/>
          <p:nvPr/>
        </p:nvGraphicFramePr>
        <p:xfrm>
          <a:off x="393575" y="471425"/>
          <a:ext cx="3000000" cy="3000000"/>
        </p:xfrm>
        <a:graphic>
          <a:graphicData uri="http://schemas.openxmlformats.org/drawingml/2006/table">
            <a:tbl>
              <a:tblPr>
                <a:noFill/>
                <a:tableStyleId>{CBA11F3D-60D6-483E-91C4-D9A2AAB3F838}</a:tableStyleId>
              </a:tblPr>
              <a:tblGrid>
                <a:gridCol w="945725"/>
                <a:gridCol w="7147875"/>
              </a:tblGrid>
              <a:tr h="581025">
                <a:tc>
                  <a:txBody>
                    <a:bodyPr/>
                    <a:lstStyle/>
                    <a:p>
                      <a:pPr indent="0" lvl="0" marL="0" rtl="0" algn="l">
                        <a:lnSpc>
                          <a:spcPct val="142857"/>
                        </a:lnSpc>
                        <a:spcBef>
                          <a:spcPts val="0"/>
                        </a:spcBef>
                        <a:spcAft>
                          <a:spcPts val="1500"/>
                        </a:spcAft>
                        <a:buNone/>
                      </a:pPr>
                      <a:r>
                        <a:rPr lang="en" sz="1800">
                          <a:solidFill>
                            <a:srgbClr val="FFFFFF"/>
                          </a:solidFill>
                        </a:rPr>
                        <a:t>x</a:t>
                      </a:r>
                      <a:endParaRPr sz="18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1500"/>
                        </a:spcAft>
                        <a:buNone/>
                      </a:pPr>
                      <a:r>
                        <a:rPr lang="en" sz="1800">
                          <a:solidFill>
                            <a:srgbClr val="FFFFFF"/>
                          </a:solidFill>
                        </a:rPr>
                        <a:t>sequence of scalars representing the x coordinates of the bars. align controls if x is the bar center (default) or left edge.</a:t>
                      </a:r>
                      <a:endParaRPr sz="18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71475">
                <a:tc>
                  <a:txBody>
                    <a:bodyPr/>
                    <a:lstStyle/>
                    <a:p>
                      <a:pPr indent="0" lvl="0" marL="0" rtl="0" algn="l">
                        <a:lnSpc>
                          <a:spcPct val="142857"/>
                        </a:lnSpc>
                        <a:spcBef>
                          <a:spcPts val="0"/>
                        </a:spcBef>
                        <a:spcAft>
                          <a:spcPts val="1500"/>
                        </a:spcAft>
                        <a:buNone/>
                      </a:pPr>
                      <a:r>
                        <a:rPr lang="en" sz="1800">
                          <a:solidFill>
                            <a:srgbClr val="FFFFFF"/>
                          </a:solidFill>
                        </a:rPr>
                        <a:t>height</a:t>
                      </a:r>
                      <a:endParaRPr sz="18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1500"/>
                        </a:spcAft>
                        <a:buNone/>
                      </a:pPr>
                      <a:r>
                        <a:rPr lang="en" sz="1800">
                          <a:solidFill>
                            <a:srgbClr val="FFFFFF"/>
                          </a:solidFill>
                        </a:rPr>
                        <a:t>scalar or sequence of scalars representing the height(s) of the bars.</a:t>
                      </a:r>
                      <a:endParaRPr sz="18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71475">
                <a:tc>
                  <a:txBody>
                    <a:bodyPr/>
                    <a:lstStyle/>
                    <a:p>
                      <a:pPr indent="0" lvl="0" marL="0" rtl="0" algn="l">
                        <a:lnSpc>
                          <a:spcPct val="142857"/>
                        </a:lnSpc>
                        <a:spcBef>
                          <a:spcPts val="0"/>
                        </a:spcBef>
                        <a:spcAft>
                          <a:spcPts val="1500"/>
                        </a:spcAft>
                        <a:buNone/>
                      </a:pPr>
                      <a:r>
                        <a:rPr lang="en" sz="1800">
                          <a:solidFill>
                            <a:srgbClr val="FFFFFF"/>
                          </a:solidFill>
                        </a:rPr>
                        <a:t>width</a:t>
                      </a:r>
                      <a:endParaRPr sz="18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1500"/>
                        </a:spcAft>
                        <a:buNone/>
                      </a:pPr>
                      <a:r>
                        <a:rPr lang="en" sz="1800">
                          <a:solidFill>
                            <a:srgbClr val="FFFFFF"/>
                          </a:solidFill>
                        </a:rPr>
                        <a:t>scalar or array-like, optional. the width(s) of the bars default 0.8</a:t>
                      </a:r>
                      <a:endParaRPr sz="18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71475">
                <a:tc>
                  <a:txBody>
                    <a:bodyPr/>
                    <a:lstStyle/>
                    <a:p>
                      <a:pPr indent="0" lvl="0" marL="0" rtl="0" algn="l">
                        <a:lnSpc>
                          <a:spcPct val="142857"/>
                        </a:lnSpc>
                        <a:spcBef>
                          <a:spcPts val="0"/>
                        </a:spcBef>
                        <a:spcAft>
                          <a:spcPts val="1500"/>
                        </a:spcAft>
                        <a:buNone/>
                      </a:pPr>
                      <a:r>
                        <a:rPr lang="en" sz="1800">
                          <a:solidFill>
                            <a:srgbClr val="FFFFFF"/>
                          </a:solidFill>
                        </a:rPr>
                        <a:t>bottom</a:t>
                      </a:r>
                      <a:endParaRPr sz="18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1500"/>
                        </a:spcAft>
                        <a:buNone/>
                      </a:pPr>
                      <a:r>
                        <a:rPr lang="en" sz="1800">
                          <a:solidFill>
                            <a:srgbClr val="FFFFFF"/>
                          </a:solidFill>
                        </a:rPr>
                        <a:t>scalar or array-like, optional. the y coordinate(s) of the bars default None.</a:t>
                      </a:r>
                      <a:endParaRPr sz="18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71475">
                <a:tc>
                  <a:txBody>
                    <a:bodyPr/>
                    <a:lstStyle/>
                    <a:p>
                      <a:pPr indent="0" lvl="0" marL="0" rtl="0" algn="l">
                        <a:lnSpc>
                          <a:spcPct val="142857"/>
                        </a:lnSpc>
                        <a:spcBef>
                          <a:spcPts val="0"/>
                        </a:spcBef>
                        <a:spcAft>
                          <a:spcPts val="1500"/>
                        </a:spcAft>
                        <a:buNone/>
                      </a:pPr>
                      <a:r>
                        <a:rPr lang="en" sz="1800">
                          <a:solidFill>
                            <a:srgbClr val="FFFFFF"/>
                          </a:solidFill>
                        </a:rPr>
                        <a:t>align</a:t>
                      </a:r>
                      <a:endParaRPr sz="18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1500"/>
                        </a:spcAft>
                        <a:buNone/>
                      </a:pPr>
                      <a:r>
                        <a:rPr lang="en" sz="1800">
                          <a:solidFill>
                            <a:srgbClr val="FFFFFF"/>
                          </a:solidFill>
                        </a:rPr>
                        <a:t>{‘center’, ‘edge’}, optional, default ‘center’</a:t>
                      </a:r>
                      <a:endParaRPr sz="18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bl>
          </a:graphicData>
        </a:graphic>
      </p:graphicFrame>
      <p:sp>
        <p:nvSpPr>
          <p:cNvPr id="252" name="Google Shape;252;p57"/>
          <p:cNvSpPr txBox="1"/>
          <p:nvPr/>
        </p:nvSpPr>
        <p:spPr>
          <a:xfrm>
            <a:off x="0" y="-304110"/>
            <a:ext cx="6155400" cy="737700"/>
          </a:xfrm>
          <a:prstGeom prst="rect">
            <a:avLst/>
          </a:prstGeom>
          <a:noFill/>
          <a:ln>
            <a:noFill/>
          </a:ln>
        </p:spPr>
        <p:txBody>
          <a:bodyPr anchorCtr="0" anchor="t" bIns="91425" lIns="91425" spcFirstLastPara="1" rIns="91425" wrap="square" tIns="91425">
            <a:spAutoFit/>
          </a:bodyPr>
          <a:lstStyle/>
          <a:p>
            <a:pPr indent="0" lvl="0" marL="25400" marR="25400" rtl="0" algn="just">
              <a:lnSpc>
                <a:spcPct val="115000"/>
              </a:lnSpc>
              <a:spcBef>
                <a:spcPts val="600"/>
              </a:spcBef>
              <a:spcAft>
                <a:spcPts val="0"/>
              </a:spcAft>
              <a:buNone/>
            </a:pPr>
            <a:r>
              <a:t/>
            </a:r>
            <a:endParaRPr b="1">
              <a:solidFill>
                <a:srgbClr val="FFFFFF"/>
              </a:solidFill>
            </a:endParaRPr>
          </a:p>
          <a:p>
            <a:pPr indent="0" lvl="0" marL="25400" marR="25400" rtl="0" algn="just">
              <a:lnSpc>
                <a:spcPct val="115000"/>
              </a:lnSpc>
              <a:spcBef>
                <a:spcPts val="700"/>
              </a:spcBef>
              <a:spcAft>
                <a:spcPts val="700"/>
              </a:spcAft>
              <a:buNone/>
            </a:pPr>
            <a:r>
              <a:rPr b="1" lang="en">
                <a:solidFill>
                  <a:srgbClr val="FFFFFF"/>
                </a:solidFill>
              </a:rPr>
              <a:t>The parameters to the function are −</a:t>
            </a:r>
            <a:endParaRPr b="1">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8"/>
          <p:cNvSpPr txBox="1"/>
          <p:nvPr>
            <p:ph idx="1" type="body"/>
          </p:nvPr>
        </p:nvSpPr>
        <p:spPr>
          <a:xfrm>
            <a:off x="230700" y="73256"/>
            <a:ext cx="87456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Following is a simple example of the Matplotlib bar plot. It shows the number of students enrolled for various courses offered at an institute.</a:t>
            </a:r>
            <a:endParaRPr sz="2500"/>
          </a:p>
          <a:p>
            <a:pPr indent="0" lvl="0" marL="0" rtl="0" algn="l">
              <a:spcBef>
                <a:spcPts val="1600"/>
              </a:spcBef>
              <a:spcAft>
                <a:spcPts val="0"/>
              </a:spcAft>
              <a:buNone/>
            </a:pPr>
            <a:r>
              <a:rPr lang="en" sz="2500"/>
              <a:t>import matplotlib.pyplot as plt</a:t>
            </a:r>
            <a:endParaRPr sz="2500"/>
          </a:p>
          <a:p>
            <a:pPr indent="0" lvl="0" marL="0" rtl="0" algn="l">
              <a:spcBef>
                <a:spcPts val="1600"/>
              </a:spcBef>
              <a:spcAft>
                <a:spcPts val="0"/>
              </a:spcAft>
              <a:buNone/>
            </a:pPr>
            <a:r>
              <a:rPr lang="en" sz="2500"/>
              <a:t>fig = plt.figure()</a:t>
            </a:r>
            <a:endParaRPr sz="2500"/>
          </a:p>
          <a:p>
            <a:pPr indent="0" lvl="0" marL="0" rtl="0" algn="l">
              <a:spcBef>
                <a:spcPts val="1600"/>
              </a:spcBef>
              <a:spcAft>
                <a:spcPts val="0"/>
              </a:spcAft>
              <a:buNone/>
            </a:pPr>
            <a:r>
              <a:rPr lang="en" sz="2500"/>
              <a:t>ax = fig.add_axes([0,0,1,1])</a:t>
            </a:r>
            <a:endParaRPr sz="2500"/>
          </a:p>
          <a:p>
            <a:pPr indent="0" lvl="0" marL="0" rtl="0" algn="l">
              <a:spcBef>
                <a:spcPts val="1600"/>
              </a:spcBef>
              <a:spcAft>
                <a:spcPts val="0"/>
              </a:spcAft>
              <a:buNone/>
            </a:pPr>
            <a:r>
              <a:rPr lang="en" sz="2500"/>
              <a:t>langs = ['C', 'C++', 'Java', 'Python', 'PHP']</a:t>
            </a:r>
            <a:endParaRPr sz="2500"/>
          </a:p>
          <a:p>
            <a:pPr indent="0" lvl="0" marL="0" rtl="0" algn="l">
              <a:spcBef>
                <a:spcPts val="1600"/>
              </a:spcBef>
              <a:spcAft>
                <a:spcPts val="0"/>
              </a:spcAft>
              <a:buNone/>
            </a:pPr>
            <a:r>
              <a:rPr lang="en" sz="2500"/>
              <a:t>students = [23,17,35,29,12]</a:t>
            </a:r>
            <a:endParaRPr sz="2500"/>
          </a:p>
          <a:p>
            <a:pPr indent="0" lvl="0" marL="0" rtl="0" algn="l">
              <a:spcBef>
                <a:spcPts val="1600"/>
              </a:spcBef>
              <a:spcAft>
                <a:spcPts val="0"/>
              </a:spcAft>
              <a:buNone/>
            </a:pPr>
            <a:r>
              <a:rPr lang="en" sz="2500"/>
              <a:t>ax.bar(langs,students)</a:t>
            </a:r>
            <a:endParaRPr sz="2500"/>
          </a:p>
          <a:p>
            <a:pPr indent="0" lvl="0" marL="0" rtl="0" algn="l">
              <a:spcBef>
                <a:spcPts val="1600"/>
              </a:spcBef>
              <a:spcAft>
                <a:spcPts val="1600"/>
              </a:spcAft>
              <a:buNone/>
            </a:pPr>
            <a:r>
              <a:rPr lang="en" sz="2500"/>
              <a:t>plt.show()</a:t>
            </a:r>
            <a:endParaRPr sz="2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59"/>
          <p:cNvPicPr preferRelativeResize="0"/>
          <p:nvPr/>
        </p:nvPicPr>
        <p:blipFill>
          <a:blip r:embed="rId3">
            <a:alphaModFix/>
          </a:blip>
          <a:stretch>
            <a:fillRect/>
          </a:stretch>
        </p:blipFill>
        <p:spPr>
          <a:xfrm>
            <a:off x="152400" y="152400"/>
            <a:ext cx="6191775" cy="4692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60"/>
          <p:cNvSpPr txBox="1"/>
          <p:nvPr>
            <p:ph idx="1" type="body"/>
          </p:nvPr>
        </p:nvSpPr>
        <p:spPr>
          <a:xfrm>
            <a:off x="385525" y="0"/>
            <a:ext cx="81126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700"/>
              <a:t>When comparing several quantities and when changing one variable, we might want a bar chart where we have bars of one color for one quantity value.</a:t>
            </a:r>
            <a:endParaRPr sz="2700"/>
          </a:p>
          <a:p>
            <a:pPr indent="0" lvl="0" marL="0" rtl="0" algn="just">
              <a:spcBef>
                <a:spcPts val="1600"/>
              </a:spcBef>
              <a:spcAft>
                <a:spcPts val="1600"/>
              </a:spcAft>
              <a:buNone/>
            </a:pPr>
            <a:r>
              <a:rPr lang="en" sz="2700"/>
              <a:t>We can plot multiple bar charts by playing with the thickness and the positions of the bars. The data variable contains three series of four values. The following script will show three bar charts of four bars. The bars will have a thickness of 0.25 units. Each bar chart will be shifted 0.25 units from the previous one. The data object is a multidict containing number of students passed in three branches of an engineering college over the last four years.</a:t>
            </a:r>
            <a:endParaRPr sz="2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61"/>
          <p:cNvSpPr txBox="1"/>
          <p:nvPr>
            <p:ph idx="1" type="body"/>
          </p:nvPr>
        </p:nvSpPr>
        <p:spPr>
          <a:xfrm>
            <a:off x="347650" y="29647"/>
            <a:ext cx="61968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import numpy as np</a:t>
            </a:r>
            <a:endParaRPr sz="1700"/>
          </a:p>
          <a:p>
            <a:pPr indent="0" lvl="0" marL="0" rtl="0" algn="l">
              <a:spcBef>
                <a:spcPts val="1600"/>
              </a:spcBef>
              <a:spcAft>
                <a:spcPts val="0"/>
              </a:spcAft>
              <a:buNone/>
            </a:pPr>
            <a:r>
              <a:rPr lang="en" sz="1700"/>
              <a:t>import matplotlib.pyplot as plt</a:t>
            </a:r>
            <a:endParaRPr sz="1700"/>
          </a:p>
          <a:p>
            <a:pPr indent="0" lvl="0" marL="0" rtl="0" algn="l">
              <a:spcBef>
                <a:spcPts val="1600"/>
              </a:spcBef>
              <a:spcAft>
                <a:spcPts val="0"/>
              </a:spcAft>
              <a:buNone/>
            </a:pPr>
            <a:r>
              <a:rPr lang="en" sz="1700"/>
              <a:t>data = [[30, 25, 50, 20],</a:t>
            </a:r>
            <a:endParaRPr sz="1700"/>
          </a:p>
          <a:p>
            <a:pPr indent="0" lvl="0" marL="0" rtl="0" algn="l">
              <a:spcBef>
                <a:spcPts val="1600"/>
              </a:spcBef>
              <a:spcAft>
                <a:spcPts val="0"/>
              </a:spcAft>
              <a:buNone/>
            </a:pPr>
            <a:r>
              <a:rPr lang="en" sz="1700"/>
              <a:t>[40, 23, 51, 17],</a:t>
            </a:r>
            <a:endParaRPr sz="1700"/>
          </a:p>
          <a:p>
            <a:pPr indent="0" lvl="0" marL="0" rtl="0" algn="l">
              <a:spcBef>
                <a:spcPts val="1600"/>
              </a:spcBef>
              <a:spcAft>
                <a:spcPts val="0"/>
              </a:spcAft>
              <a:buNone/>
            </a:pPr>
            <a:r>
              <a:rPr lang="en" sz="1700"/>
              <a:t>[35, 22, 45, 19]]</a:t>
            </a:r>
            <a:endParaRPr sz="1700"/>
          </a:p>
          <a:p>
            <a:pPr indent="0" lvl="0" marL="0" rtl="0" algn="l">
              <a:spcBef>
                <a:spcPts val="1600"/>
              </a:spcBef>
              <a:spcAft>
                <a:spcPts val="0"/>
              </a:spcAft>
              <a:buNone/>
            </a:pPr>
            <a:r>
              <a:rPr lang="en" sz="1700"/>
              <a:t>X = np.arange(4)</a:t>
            </a:r>
            <a:endParaRPr sz="1700"/>
          </a:p>
          <a:p>
            <a:pPr indent="0" lvl="0" marL="0" rtl="0" algn="l">
              <a:spcBef>
                <a:spcPts val="1600"/>
              </a:spcBef>
              <a:spcAft>
                <a:spcPts val="0"/>
              </a:spcAft>
              <a:buNone/>
            </a:pPr>
            <a:r>
              <a:rPr lang="en" sz="1700"/>
              <a:t>fig = plt.figure()</a:t>
            </a:r>
            <a:endParaRPr sz="1700"/>
          </a:p>
          <a:p>
            <a:pPr indent="0" lvl="0" marL="0" rtl="0" algn="l">
              <a:spcBef>
                <a:spcPts val="1600"/>
              </a:spcBef>
              <a:spcAft>
                <a:spcPts val="0"/>
              </a:spcAft>
              <a:buNone/>
            </a:pPr>
            <a:r>
              <a:rPr lang="en" sz="1700"/>
              <a:t>ax = fig.add_axes([0,0,1,1])</a:t>
            </a:r>
            <a:endParaRPr sz="1700"/>
          </a:p>
          <a:p>
            <a:pPr indent="0" lvl="0" marL="0" rtl="0" algn="l">
              <a:spcBef>
                <a:spcPts val="1600"/>
              </a:spcBef>
              <a:spcAft>
                <a:spcPts val="0"/>
              </a:spcAft>
              <a:buNone/>
            </a:pPr>
            <a:r>
              <a:rPr lang="en" sz="1700"/>
              <a:t>ax.bar(X + 0.00, data[0], color = 'b', width = 0.25)</a:t>
            </a:r>
            <a:endParaRPr sz="1700"/>
          </a:p>
          <a:p>
            <a:pPr indent="0" lvl="0" marL="0" rtl="0" algn="l">
              <a:spcBef>
                <a:spcPts val="1600"/>
              </a:spcBef>
              <a:spcAft>
                <a:spcPts val="0"/>
              </a:spcAft>
              <a:buNone/>
            </a:pPr>
            <a:r>
              <a:rPr lang="en" sz="1700"/>
              <a:t>ax.bar(X + 0.25, data[1], color = 'g', width = 0.25)</a:t>
            </a:r>
            <a:endParaRPr sz="1700"/>
          </a:p>
          <a:p>
            <a:pPr indent="0" lvl="0" marL="0" rtl="0" algn="l">
              <a:spcBef>
                <a:spcPts val="1600"/>
              </a:spcBef>
              <a:spcAft>
                <a:spcPts val="1600"/>
              </a:spcAft>
              <a:buNone/>
            </a:pPr>
            <a:r>
              <a:rPr lang="en" sz="1700"/>
              <a:t>ax.bar(X + 0.50, data[2], color = 'r', width = 0.25)</a:t>
            </a:r>
            <a:endParaRPr sz="1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62"/>
          <p:cNvPicPr preferRelativeResize="0"/>
          <p:nvPr/>
        </p:nvPicPr>
        <p:blipFill>
          <a:blip r:embed="rId3">
            <a:alphaModFix/>
          </a:blip>
          <a:stretch>
            <a:fillRect/>
          </a:stretch>
        </p:blipFill>
        <p:spPr>
          <a:xfrm>
            <a:off x="152400" y="152400"/>
            <a:ext cx="5715000" cy="4370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63"/>
          <p:cNvSpPr txBox="1"/>
          <p:nvPr>
            <p:ph idx="1" type="body"/>
          </p:nvPr>
        </p:nvSpPr>
        <p:spPr>
          <a:xfrm>
            <a:off x="526300" y="180075"/>
            <a:ext cx="80022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800"/>
              <a:t>The stacked bar chart stacks bars that represent different groups on top of each other. The height of the resulting bar shows the combined result of the groups.</a:t>
            </a:r>
            <a:endParaRPr sz="2800"/>
          </a:p>
          <a:p>
            <a:pPr indent="0" lvl="0" marL="0" rtl="0" algn="just">
              <a:spcBef>
                <a:spcPts val="1600"/>
              </a:spcBef>
              <a:spcAft>
                <a:spcPts val="1600"/>
              </a:spcAft>
              <a:buNone/>
            </a:pPr>
            <a:r>
              <a:rPr lang="en" sz="2800"/>
              <a:t>The optional bottom parameter of the pyplot.bar() function allows you to specify a starting value for a bar. Instead of running from zero to a value, it will go from the bottom to the value. The first call to pyplot.bar() plots the blue bars. The second call to pyplot.bar() plots the red bars, with the bottom of the blue bars being at the top of the red bars.</a:t>
            </a: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64"/>
          <p:cNvSpPr txBox="1"/>
          <p:nvPr>
            <p:ph idx="1" type="body"/>
          </p:nvPr>
        </p:nvSpPr>
        <p:spPr>
          <a:xfrm>
            <a:off x="629725" y="0"/>
            <a:ext cx="72123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import numpy as np</a:t>
            </a:r>
            <a:endParaRPr sz="2400"/>
          </a:p>
          <a:p>
            <a:pPr indent="0" lvl="0" marL="0" rtl="0" algn="l">
              <a:spcBef>
                <a:spcPts val="1600"/>
              </a:spcBef>
              <a:spcAft>
                <a:spcPts val="0"/>
              </a:spcAft>
              <a:buNone/>
            </a:pPr>
            <a:r>
              <a:rPr lang="en" sz="2400"/>
              <a:t>import matplotlib.pyplot as plt</a:t>
            </a:r>
            <a:endParaRPr sz="2400"/>
          </a:p>
          <a:p>
            <a:pPr indent="0" lvl="0" marL="0" rtl="0" algn="l">
              <a:spcBef>
                <a:spcPts val="1600"/>
              </a:spcBef>
              <a:spcAft>
                <a:spcPts val="0"/>
              </a:spcAft>
              <a:buNone/>
            </a:pPr>
            <a:r>
              <a:rPr lang="en" sz="2400"/>
              <a:t>N = 5</a:t>
            </a:r>
            <a:endParaRPr sz="2400"/>
          </a:p>
          <a:p>
            <a:pPr indent="0" lvl="0" marL="0" rtl="0" algn="l">
              <a:spcBef>
                <a:spcPts val="1600"/>
              </a:spcBef>
              <a:spcAft>
                <a:spcPts val="0"/>
              </a:spcAft>
              <a:buNone/>
            </a:pPr>
            <a:r>
              <a:rPr lang="en" sz="2400"/>
              <a:t>menMeans = (20, 35, 30, 35, 27)</a:t>
            </a:r>
            <a:endParaRPr sz="2400"/>
          </a:p>
          <a:p>
            <a:pPr indent="0" lvl="0" marL="0" rtl="0" algn="l">
              <a:spcBef>
                <a:spcPts val="1600"/>
              </a:spcBef>
              <a:spcAft>
                <a:spcPts val="0"/>
              </a:spcAft>
              <a:buNone/>
            </a:pPr>
            <a:r>
              <a:rPr lang="en" sz="2400"/>
              <a:t>womenMeans = (25, 32, 34, 20, 25)</a:t>
            </a:r>
            <a:endParaRPr sz="2400"/>
          </a:p>
          <a:p>
            <a:pPr indent="0" lvl="0" marL="0" rtl="0" algn="l">
              <a:spcBef>
                <a:spcPts val="1600"/>
              </a:spcBef>
              <a:spcAft>
                <a:spcPts val="0"/>
              </a:spcAft>
              <a:buNone/>
            </a:pPr>
            <a:r>
              <a:rPr lang="en" sz="2400"/>
              <a:t>ind = np.arange(N) # the x locations for the groups</a:t>
            </a:r>
            <a:endParaRPr sz="2400"/>
          </a:p>
          <a:p>
            <a:pPr indent="0" lvl="0" marL="0" rtl="0" algn="l">
              <a:spcBef>
                <a:spcPts val="1600"/>
              </a:spcBef>
              <a:spcAft>
                <a:spcPts val="0"/>
              </a:spcAft>
              <a:buNone/>
            </a:pPr>
            <a:r>
              <a:rPr lang="en" sz="2400"/>
              <a:t>width = 0.35</a:t>
            </a:r>
            <a:endParaRPr sz="2400"/>
          </a:p>
          <a:p>
            <a:pPr indent="0" lvl="0" marL="0" rtl="0" algn="l">
              <a:spcBef>
                <a:spcPts val="1600"/>
              </a:spcBef>
              <a:spcAft>
                <a:spcPts val="0"/>
              </a:spcAft>
              <a:buNone/>
            </a:pPr>
            <a:r>
              <a:rPr lang="en" sz="2400"/>
              <a:t>fig = plt.figure()</a:t>
            </a:r>
            <a:endParaRPr sz="2400"/>
          </a:p>
          <a:p>
            <a:pPr indent="0" lvl="0" marL="0" rtl="0" algn="l">
              <a:spcBef>
                <a:spcPts val="1600"/>
              </a:spcBef>
              <a:spcAft>
                <a:spcPts val="0"/>
              </a:spcAft>
              <a:buNone/>
            </a:pPr>
            <a:r>
              <a:rPr lang="en" sz="2400"/>
              <a:t>ax = fig.add_axes([0,0,1,1])</a:t>
            </a:r>
            <a:endParaRPr sz="2400"/>
          </a:p>
          <a:p>
            <a:pPr indent="0" lvl="0" marL="0" rtl="0" algn="l">
              <a:spcBef>
                <a:spcPts val="1600"/>
              </a:spcBef>
              <a:spcAft>
                <a:spcPts val="1600"/>
              </a:spcAft>
              <a:buNone/>
            </a:pPr>
            <a:r>
              <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65"/>
          <p:cNvSpPr txBox="1"/>
          <p:nvPr>
            <p:ph idx="1" type="body"/>
          </p:nvPr>
        </p:nvSpPr>
        <p:spPr>
          <a:xfrm>
            <a:off x="282100" y="0"/>
            <a:ext cx="86508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ax.bar(ind, menMeans, width, color='r')</a:t>
            </a:r>
            <a:endParaRPr sz="2800"/>
          </a:p>
          <a:p>
            <a:pPr indent="0" lvl="0" marL="0" rtl="0" algn="l">
              <a:spcBef>
                <a:spcPts val="1600"/>
              </a:spcBef>
              <a:spcAft>
                <a:spcPts val="0"/>
              </a:spcAft>
              <a:buNone/>
            </a:pPr>
            <a:r>
              <a:rPr lang="en" sz="2800"/>
              <a:t>ax.bar(ind, womenMeans, width,bottom=menMeans, color='b')</a:t>
            </a:r>
            <a:endParaRPr sz="2800"/>
          </a:p>
          <a:p>
            <a:pPr indent="0" lvl="0" marL="0" rtl="0" algn="l">
              <a:spcBef>
                <a:spcPts val="1600"/>
              </a:spcBef>
              <a:spcAft>
                <a:spcPts val="0"/>
              </a:spcAft>
              <a:buNone/>
            </a:pPr>
            <a:r>
              <a:rPr lang="en" sz="2800"/>
              <a:t>ax.set_ylabel('Scores')</a:t>
            </a:r>
            <a:endParaRPr sz="2800"/>
          </a:p>
          <a:p>
            <a:pPr indent="0" lvl="0" marL="0" rtl="0" algn="l">
              <a:spcBef>
                <a:spcPts val="1600"/>
              </a:spcBef>
              <a:spcAft>
                <a:spcPts val="0"/>
              </a:spcAft>
              <a:buNone/>
            </a:pPr>
            <a:r>
              <a:rPr lang="en" sz="2800"/>
              <a:t>ax.set_title('Scores by group and gender')</a:t>
            </a:r>
            <a:endParaRPr sz="2800"/>
          </a:p>
          <a:p>
            <a:pPr indent="0" lvl="0" marL="0" rtl="0" algn="l">
              <a:spcBef>
                <a:spcPts val="1600"/>
              </a:spcBef>
              <a:spcAft>
                <a:spcPts val="0"/>
              </a:spcAft>
              <a:buNone/>
            </a:pPr>
            <a:r>
              <a:rPr lang="en" sz="2800"/>
              <a:t>ax.set_xticks(ind, ('G1', 'G2', 'G3', 'G4', 'G5'))</a:t>
            </a:r>
            <a:endParaRPr sz="2800"/>
          </a:p>
          <a:p>
            <a:pPr indent="0" lvl="0" marL="0" rtl="0" algn="l">
              <a:spcBef>
                <a:spcPts val="1600"/>
              </a:spcBef>
              <a:spcAft>
                <a:spcPts val="0"/>
              </a:spcAft>
              <a:buNone/>
            </a:pPr>
            <a:r>
              <a:rPr lang="en" sz="2800"/>
              <a:t>ax.set_yticks(np.arange(0, 81, 10))</a:t>
            </a:r>
            <a:endParaRPr sz="2800"/>
          </a:p>
          <a:p>
            <a:pPr indent="0" lvl="0" marL="0" rtl="0" algn="l">
              <a:spcBef>
                <a:spcPts val="1600"/>
              </a:spcBef>
              <a:spcAft>
                <a:spcPts val="0"/>
              </a:spcAft>
              <a:buNone/>
            </a:pPr>
            <a:r>
              <a:rPr lang="en" sz="2800"/>
              <a:t>ax.legend(labels=['Men', 'Women'])</a:t>
            </a:r>
            <a:endParaRPr sz="2800"/>
          </a:p>
          <a:p>
            <a:pPr indent="0" lvl="0" marL="0" rtl="0" algn="l">
              <a:spcBef>
                <a:spcPts val="1600"/>
              </a:spcBef>
              <a:spcAft>
                <a:spcPts val="0"/>
              </a:spcAft>
              <a:buNone/>
            </a:pPr>
            <a:r>
              <a:rPr lang="en" sz="2800"/>
              <a:t>plt.show()</a:t>
            </a:r>
            <a:endParaRPr sz="2800"/>
          </a:p>
          <a:p>
            <a:pPr indent="0" lvl="0" marL="0" rtl="0" algn="l">
              <a:spcBef>
                <a:spcPts val="1600"/>
              </a:spcBef>
              <a:spcAft>
                <a:spcPts val="1600"/>
              </a:spcAft>
              <a:buNone/>
            </a:pPr>
            <a:r>
              <a:t/>
            </a:r>
            <a:endParaRPr sz="2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66"/>
          <p:cNvPicPr preferRelativeResize="0"/>
          <p:nvPr/>
        </p:nvPicPr>
        <p:blipFill>
          <a:blip r:embed="rId3">
            <a:alphaModFix/>
          </a:blip>
          <a:stretch>
            <a:fillRect/>
          </a:stretch>
        </p:blipFill>
        <p:spPr>
          <a:xfrm>
            <a:off x="152400" y="152400"/>
            <a:ext cx="5715000" cy="4436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0"/>
          <p:cNvSpPr txBox="1"/>
          <p:nvPr>
            <p:ph idx="1" type="body"/>
          </p:nvPr>
        </p:nvSpPr>
        <p:spPr>
          <a:xfrm>
            <a:off x="582725" y="321125"/>
            <a:ext cx="75321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800"/>
              <a:t>Someone had the idea of combining both the PyPlot and NumPy namespaces into a single one (to avoid having to import two namespaces), the result is PyLab.</a:t>
            </a:r>
            <a:endParaRPr sz="2800"/>
          </a:p>
          <a:p>
            <a:pPr indent="0" lvl="0" marL="0" rtl="0" algn="just">
              <a:spcBef>
                <a:spcPts val="1600"/>
              </a:spcBef>
              <a:spcAft>
                <a:spcPts val="0"/>
              </a:spcAft>
              <a:buNone/>
            </a:pPr>
            <a:r>
              <a:rPr lang="en" sz="2800"/>
              <a:t>Installation</a:t>
            </a:r>
            <a:endParaRPr sz="2800"/>
          </a:p>
          <a:p>
            <a:pPr indent="0" lvl="0" marL="0" rtl="0" algn="just">
              <a:spcBef>
                <a:spcPts val="1600"/>
              </a:spcBef>
              <a:spcAft>
                <a:spcPts val="0"/>
              </a:spcAft>
              <a:buNone/>
            </a:pPr>
            <a:r>
              <a:rPr lang="en" sz="2800"/>
              <a:t>Easiest way to install matplotlib is to use pip. Type following command in terminal:</a:t>
            </a:r>
            <a:endParaRPr sz="2800"/>
          </a:p>
          <a:p>
            <a:pPr indent="0" lvl="0" marL="0" rtl="0" algn="just">
              <a:spcBef>
                <a:spcPts val="1600"/>
              </a:spcBef>
              <a:spcAft>
                <a:spcPts val="1600"/>
              </a:spcAft>
              <a:buNone/>
            </a:pPr>
            <a:r>
              <a:rPr b="1" lang="en" sz="2800"/>
              <a:t>pip install matplotlib</a:t>
            </a:r>
            <a:endParaRPr b="1" sz="2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67"/>
          <p:cNvSpPr txBox="1"/>
          <p:nvPr>
            <p:ph type="title"/>
          </p:nvPr>
        </p:nvSpPr>
        <p:spPr>
          <a:xfrm>
            <a:off x="817800" y="444350"/>
            <a:ext cx="3955200" cy="8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Histogram</a:t>
            </a:r>
            <a:endParaRPr/>
          </a:p>
        </p:txBody>
      </p:sp>
      <p:sp>
        <p:nvSpPr>
          <p:cNvPr id="303" name="Google Shape;303;p67"/>
          <p:cNvSpPr txBox="1"/>
          <p:nvPr>
            <p:ph idx="1" type="body"/>
          </p:nvPr>
        </p:nvSpPr>
        <p:spPr>
          <a:xfrm>
            <a:off x="817800" y="1254950"/>
            <a:ext cx="74475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300"/>
              <a:t>A histogram is an accurate representation of the distribution of numerical data. It is an estimate of the probability distribution of a continuous variable. It is a kind of bar graph.</a:t>
            </a:r>
            <a:endParaRPr sz="2300"/>
          </a:p>
          <a:p>
            <a:pPr indent="0" lvl="0" marL="0" rtl="0" algn="just">
              <a:spcBef>
                <a:spcPts val="1600"/>
              </a:spcBef>
              <a:spcAft>
                <a:spcPts val="0"/>
              </a:spcAft>
              <a:buNone/>
            </a:pPr>
            <a:r>
              <a:rPr lang="en" sz="2300"/>
              <a:t>To construct a histogram, follow these steps −</a:t>
            </a:r>
            <a:endParaRPr sz="2300"/>
          </a:p>
          <a:p>
            <a:pPr indent="-374650" lvl="0" marL="457200" rtl="0" algn="just">
              <a:spcBef>
                <a:spcPts val="1600"/>
              </a:spcBef>
              <a:spcAft>
                <a:spcPts val="0"/>
              </a:spcAft>
              <a:buSzPts val="2300"/>
              <a:buChar char="➔"/>
            </a:pPr>
            <a:r>
              <a:rPr lang="en" sz="2300"/>
              <a:t>Bin the range of values.</a:t>
            </a:r>
            <a:endParaRPr sz="2300"/>
          </a:p>
          <a:p>
            <a:pPr indent="-374650" lvl="0" marL="457200" rtl="0" algn="just">
              <a:spcBef>
                <a:spcPts val="0"/>
              </a:spcBef>
              <a:spcAft>
                <a:spcPts val="0"/>
              </a:spcAft>
              <a:buSzPts val="2300"/>
              <a:buChar char="➔"/>
            </a:pPr>
            <a:r>
              <a:rPr lang="en" sz="2300"/>
              <a:t>Divide the entire range of values into a series of intervals.</a:t>
            </a:r>
            <a:endParaRPr sz="2300"/>
          </a:p>
          <a:p>
            <a:pPr indent="-374650" lvl="0" marL="457200" rtl="0" algn="just">
              <a:spcBef>
                <a:spcPts val="0"/>
              </a:spcBef>
              <a:spcAft>
                <a:spcPts val="0"/>
              </a:spcAft>
              <a:buSzPts val="2300"/>
              <a:buChar char="➔"/>
            </a:pPr>
            <a:r>
              <a:rPr lang="en" sz="2300"/>
              <a:t>Count how many values fall into each interval.</a:t>
            </a:r>
            <a:endParaRPr sz="2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68"/>
          <p:cNvSpPr txBox="1"/>
          <p:nvPr>
            <p:ph idx="1" type="body"/>
          </p:nvPr>
        </p:nvSpPr>
        <p:spPr>
          <a:xfrm>
            <a:off x="733175" y="396350"/>
            <a:ext cx="78708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The bins are usually specified as consecutive, non-overlapping intervals of a variable.</a:t>
            </a:r>
            <a:endParaRPr sz="2800"/>
          </a:p>
          <a:p>
            <a:pPr indent="0" lvl="0" marL="0" rtl="0" algn="l">
              <a:spcBef>
                <a:spcPts val="1600"/>
              </a:spcBef>
              <a:spcAft>
                <a:spcPts val="0"/>
              </a:spcAft>
              <a:buNone/>
            </a:pPr>
            <a:r>
              <a:t/>
            </a:r>
            <a:endParaRPr sz="2800"/>
          </a:p>
          <a:p>
            <a:pPr indent="0" lvl="0" marL="0" rtl="0" algn="l">
              <a:spcBef>
                <a:spcPts val="1600"/>
              </a:spcBef>
              <a:spcAft>
                <a:spcPts val="1600"/>
              </a:spcAft>
              <a:buNone/>
            </a:pPr>
            <a:r>
              <a:rPr lang="en" sz="2800"/>
              <a:t>The matplotlib.pyplot.hist() function plots a histogram. It computes and draws the histogram of x.</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graphicFrame>
        <p:nvGraphicFramePr>
          <p:cNvPr id="313" name="Google Shape;313;p69"/>
          <p:cNvGraphicFramePr/>
          <p:nvPr/>
        </p:nvGraphicFramePr>
        <p:xfrm>
          <a:off x="187450" y="519125"/>
          <a:ext cx="3000000" cy="3000000"/>
        </p:xfrm>
        <a:graphic>
          <a:graphicData uri="http://schemas.openxmlformats.org/drawingml/2006/table">
            <a:tbl>
              <a:tblPr>
                <a:noFill/>
                <a:tableStyleId>{CBA11F3D-60D6-483E-91C4-D9A2AAB3F838}</a:tableStyleId>
              </a:tblPr>
              <a:tblGrid>
                <a:gridCol w="1177575"/>
                <a:gridCol w="7591525"/>
              </a:tblGrid>
              <a:tr h="560500">
                <a:tc>
                  <a:txBody>
                    <a:bodyPr/>
                    <a:lstStyle/>
                    <a:p>
                      <a:pPr indent="0" lvl="0" marL="0" rtl="0" algn="l">
                        <a:lnSpc>
                          <a:spcPct val="142857"/>
                        </a:lnSpc>
                        <a:spcBef>
                          <a:spcPts val="0"/>
                        </a:spcBef>
                        <a:spcAft>
                          <a:spcPts val="1500"/>
                        </a:spcAft>
                        <a:buNone/>
                      </a:pPr>
                      <a:r>
                        <a:rPr lang="en" sz="1900">
                          <a:solidFill>
                            <a:srgbClr val="FFFFFF"/>
                          </a:solidFill>
                        </a:rPr>
                        <a:t>x</a:t>
                      </a:r>
                      <a:endParaRPr sz="19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1500"/>
                        </a:spcAft>
                        <a:buNone/>
                      </a:pPr>
                      <a:r>
                        <a:rPr lang="en" sz="1900">
                          <a:solidFill>
                            <a:srgbClr val="FFFFFF"/>
                          </a:solidFill>
                        </a:rPr>
                        <a:t>array or sequence of arrays</a:t>
                      </a:r>
                      <a:endParaRPr sz="19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560500">
                <a:tc>
                  <a:txBody>
                    <a:bodyPr/>
                    <a:lstStyle/>
                    <a:p>
                      <a:pPr indent="0" lvl="0" marL="0" rtl="0" algn="l">
                        <a:lnSpc>
                          <a:spcPct val="142857"/>
                        </a:lnSpc>
                        <a:spcBef>
                          <a:spcPts val="0"/>
                        </a:spcBef>
                        <a:spcAft>
                          <a:spcPts val="1500"/>
                        </a:spcAft>
                        <a:buNone/>
                      </a:pPr>
                      <a:r>
                        <a:rPr lang="en" sz="1900">
                          <a:solidFill>
                            <a:srgbClr val="FFFFFF"/>
                          </a:solidFill>
                        </a:rPr>
                        <a:t>bins</a:t>
                      </a:r>
                      <a:endParaRPr sz="19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1500"/>
                        </a:spcAft>
                        <a:buNone/>
                      </a:pPr>
                      <a:r>
                        <a:rPr lang="en" sz="1900">
                          <a:solidFill>
                            <a:srgbClr val="FFFFFF"/>
                          </a:solidFill>
                        </a:rPr>
                        <a:t>integer or sequence or ‘auto’, optional</a:t>
                      </a:r>
                      <a:endParaRPr sz="19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560500">
                <a:tc gridSpan="2">
                  <a:txBody>
                    <a:bodyPr/>
                    <a:lstStyle/>
                    <a:p>
                      <a:pPr indent="0" lvl="0" marL="0" rtl="0" algn="l">
                        <a:lnSpc>
                          <a:spcPct val="142857"/>
                        </a:lnSpc>
                        <a:spcBef>
                          <a:spcPts val="0"/>
                        </a:spcBef>
                        <a:spcAft>
                          <a:spcPts val="1500"/>
                        </a:spcAft>
                        <a:buNone/>
                      </a:pPr>
                      <a:r>
                        <a:rPr lang="en" sz="1900">
                          <a:solidFill>
                            <a:srgbClr val="FFFFFF"/>
                          </a:solidFill>
                        </a:rPr>
                        <a:t>optional parameters</a:t>
                      </a:r>
                      <a:endParaRPr sz="19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hMerge="1"/>
              </a:tr>
              <a:tr h="560500">
                <a:tc>
                  <a:txBody>
                    <a:bodyPr/>
                    <a:lstStyle/>
                    <a:p>
                      <a:pPr indent="0" lvl="0" marL="0" rtl="0" algn="l">
                        <a:lnSpc>
                          <a:spcPct val="142857"/>
                        </a:lnSpc>
                        <a:spcBef>
                          <a:spcPts val="0"/>
                        </a:spcBef>
                        <a:spcAft>
                          <a:spcPts val="1500"/>
                        </a:spcAft>
                        <a:buNone/>
                      </a:pPr>
                      <a:r>
                        <a:rPr lang="en" sz="1900">
                          <a:solidFill>
                            <a:srgbClr val="FFFFFF"/>
                          </a:solidFill>
                        </a:rPr>
                        <a:t>range</a:t>
                      </a:r>
                      <a:endParaRPr sz="19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1500"/>
                        </a:spcAft>
                        <a:buNone/>
                      </a:pPr>
                      <a:r>
                        <a:rPr lang="en" sz="1900">
                          <a:solidFill>
                            <a:srgbClr val="FFFFFF"/>
                          </a:solidFill>
                        </a:rPr>
                        <a:t>The lower and upper range of the bins.</a:t>
                      </a:r>
                      <a:endParaRPr sz="19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560500">
                <a:tc>
                  <a:txBody>
                    <a:bodyPr/>
                    <a:lstStyle/>
                    <a:p>
                      <a:pPr indent="0" lvl="0" marL="0" rtl="0" algn="l">
                        <a:lnSpc>
                          <a:spcPct val="142857"/>
                        </a:lnSpc>
                        <a:spcBef>
                          <a:spcPts val="0"/>
                        </a:spcBef>
                        <a:spcAft>
                          <a:spcPts val="1500"/>
                        </a:spcAft>
                        <a:buNone/>
                      </a:pPr>
                      <a:r>
                        <a:rPr lang="en" sz="1900">
                          <a:solidFill>
                            <a:srgbClr val="FFFFFF"/>
                          </a:solidFill>
                        </a:rPr>
                        <a:t>density</a:t>
                      </a:r>
                      <a:endParaRPr sz="19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1500"/>
                        </a:spcAft>
                        <a:buNone/>
                      </a:pPr>
                      <a:r>
                        <a:rPr lang="en" sz="1900">
                          <a:solidFill>
                            <a:srgbClr val="FFFFFF"/>
                          </a:solidFill>
                        </a:rPr>
                        <a:t>If True, the first element of the return tuple will be the counts normalized to form a probability density</a:t>
                      </a:r>
                      <a:endParaRPr sz="19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graphicFrame>
        <p:nvGraphicFramePr>
          <p:cNvPr id="318" name="Google Shape;318;p70"/>
          <p:cNvGraphicFramePr/>
          <p:nvPr/>
        </p:nvGraphicFramePr>
        <p:xfrm>
          <a:off x="152400" y="152400"/>
          <a:ext cx="3000000" cy="3000000"/>
        </p:xfrm>
        <a:graphic>
          <a:graphicData uri="http://schemas.openxmlformats.org/drawingml/2006/table">
            <a:tbl>
              <a:tblPr>
                <a:noFill/>
                <a:tableStyleId>{CBA11F3D-60D6-483E-91C4-D9A2AAB3F838}</a:tableStyleId>
              </a:tblPr>
              <a:tblGrid>
                <a:gridCol w="1177575"/>
                <a:gridCol w="7591525"/>
              </a:tblGrid>
              <a:tr h="800700">
                <a:tc>
                  <a:txBody>
                    <a:bodyPr/>
                    <a:lstStyle/>
                    <a:p>
                      <a:pPr indent="0" lvl="0" marL="0" rtl="0" algn="l">
                        <a:lnSpc>
                          <a:spcPct val="142857"/>
                        </a:lnSpc>
                        <a:spcBef>
                          <a:spcPts val="0"/>
                        </a:spcBef>
                        <a:spcAft>
                          <a:spcPts val="1500"/>
                        </a:spcAft>
                        <a:buNone/>
                      </a:pPr>
                      <a:r>
                        <a:rPr lang="en" sz="1600">
                          <a:solidFill>
                            <a:srgbClr val="FFFFFF"/>
                          </a:solidFill>
                        </a:rPr>
                        <a:t>cumulative</a:t>
                      </a:r>
                      <a:endParaRPr sz="16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1500"/>
                        </a:spcAft>
                        <a:buNone/>
                      </a:pPr>
                      <a:r>
                        <a:rPr lang="en" sz="1600">
                          <a:solidFill>
                            <a:srgbClr val="FFFFFF"/>
                          </a:solidFill>
                        </a:rPr>
                        <a:t>If True, then a histogram is computed where each bin gives the counts in that bin plus all bins for smaller values.</a:t>
                      </a:r>
                      <a:endParaRPr sz="16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1387900">
                <a:tc>
                  <a:txBody>
                    <a:bodyPr/>
                    <a:lstStyle/>
                    <a:p>
                      <a:pPr indent="0" lvl="0" marL="0" rtl="0" algn="l">
                        <a:lnSpc>
                          <a:spcPct val="142857"/>
                        </a:lnSpc>
                        <a:spcBef>
                          <a:spcPts val="0"/>
                        </a:spcBef>
                        <a:spcAft>
                          <a:spcPts val="1500"/>
                        </a:spcAft>
                        <a:buNone/>
                      </a:pPr>
                      <a:r>
                        <a:rPr lang="en" sz="1600">
                          <a:solidFill>
                            <a:srgbClr val="FFFFFF"/>
                          </a:solidFill>
                        </a:rPr>
                        <a:t>histtype</a:t>
                      </a:r>
                      <a:endParaRPr sz="16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0"/>
                        </a:spcAft>
                        <a:buNone/>
                      </a:pPr>
                      <a:r>
                        <a:rPr lang="en" sz="1600">
                          <a:solidFill>
                            <a:srgbClr val="FFFFFF"/>
                          </a:solidFill>
                        </a:rPr>
                        <a:t>The type of histogram to draw. Default is ‘bar’</a:t>
                      </a:r>
                      <a:endParaRPr sz="1600">
                        <a:solidFill>
                          <a:srgbClr val="FFFFFF"/>
                        </a:solidFill>
                      </a:endParaRPr>
                    </a:p>
                    <a:p>
                      <a:pPr indent="-330200" lvl="0" marL="457200" rtl="0" algn="l">
                        <a:lnSpc>
                          <a:spcPct val="115000"/>
                        </a:lnSpc>
                        <a:spcBef>
                          <a:spcPts val="1500"/>
                        </a:spcBef>
                        <a:spcAft>
                          <a:spcPts val="0"/>
                        </a:spcAft>
                        <a:buClr>
                          <a:srgbClr val="FFFFFF"/>
                        </a:buClr>
                        <a:buSzPts val="1600"/>
                        <a:buChar char="●"/>
                      </a:pPr>
                      <a:r>
                        <a:rPr lang="en" sz="1600">
                          <a:solidFill>
                            <a:srgbClr val="FFFFFF"/>
                          </a:solidFill>
                        </a:rPr>
                        <a:t>‘bar’ is a traditional bar-type histogram. If multiple data are given the bars are arranged side by side.</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‘barstacked’ is a bar-type histogram where multiple data are stacked on top of each other.</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‘step’ generates a lineplot that is by default unfilled.</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‘stepfilled’ generates a lineplot that is by default filled.</a:t>
                      </a:r>
                      <a:endParaRPr sz="16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71"/>
          <p:cNvSpPr txBox="1"/>
          <p:nvPr>
            <p:ph idx="1" type="body"/>
          </p:nvPr>
        </p:nvSpPr>
        <p:spPr>
          <a:xfrm>
            <a:off x="300900" y="42475"/>
            <a:ext cx="87261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700"/>
              <a:t>Following example plots a histogram of marks obtained by students in a class. Four bins, 0-25, 26-50, 51-75, and 76-100 are defined. The Histogram shows number of students falling in this range.</a:t>
            </a:r>
            <a:endParaRPr sz="2700"/>
          </a:p>
          <a:p>
            <a:pPr indent="0" lvl="0" marL="0" rtl="0" algn="just">
              <a:spcBef>
                <a:spcPts val="1600"/>
              </a:spcBef>
              <a:spcAft>
                <a:spcPts val="0"/>
              </a:spcAft>
              <a:buNone/>
            </a:pPr>
            <a:r>
              <a:rPr lang="en" sz="2700"/>
              <a:t>from matplotlib import pyplot as plt</a:t>
            </a:r>
            <a:endParaRPr sz="2700"/>
          </a:p>
          <a:p>
            <a:pPr indent="0" lvl="0" marL="0" rtl="0" algn="just">
              <a:spcBef>
                <a:spcPts val="1600"/>
              </a:spcBef>
              <a:spcAft>
                <a:spcPts val="0"/>
              </a:spcAft>
              <a:buNone/>
            </a:pPr>
            <a:r>
              <a:rPr lang="en" sz="2700"/>
              <a:t>import numpy as np</a:t>
            </a:r>
            <a:endParaRPr sz="2700"/>
          </a:p>
          <a:p>
            <a:pPr indent="0" lvl="0" marL="0" rtl="0" algn="just">
              <a:spcBef>
                <a:spcPts val="1600"/>
              </a:spcBef>
              <a:spcAft>
                <a:spcPts val="0"/>
              </a:spcAft>
              <a:buNone/>
            </a:pPr>
            <a:r>
              <a:rPr lang="en" sz="2700"/>
              <a:t>fig,ax = plt.subplots(1,1)</a:t>
            </a:r>
            <a:endParaRPr sz="2700"/>
          </a:p>
          <a:p>
            <a:pPr indent="0" lvl="0" marL="0" rtl="0" algn="just">
              <a:spcBef>
                <a:spcPts val="1600"/>
              </a:spcBef>
              <a:spcAft>
                <a:spcPts val="0"/>
              </a:spcAft>
              <a:buNone/>
            </a:pPr>
            <a:r>
              <a:rPr lang="en" sz="2700"/>
              <a:t>a = np.array([22,87,5,43,56,73,55,54,11,20,51,5,79,31,27])</a:t>
            </a:r>
            <a:endParaRPr sz="2700"/>
          </a:p>
          <a:p>
            <a:pPr indent="0" lvl="0" marL="0" rtl="0" algn="just">
              <a:spcBef>
                <a:spcPts val="1600"/>
              </a:spcBef>
              <a:spcAft>
                <a:spcPts val="0"/>
              </a:spcAft>
              <a:buNone/>
            </a:pPr>
            <a:r>
              <a:rPr lang="en" sz="2700"/>
              <a:t>ax.hist(a, bins = [0,25,50,75,100])</a:t>
            </a:r>
            <a:endParaRPr sz="2700"/>
          </a:p>
          <a:p>
            <a:pPr indent="0" lvl="0" marL="0" rtl="0" algn="just">
              <a:spcBef>
                <a:spcPts val="1600"/>
              </a:spcBef>
              <a:spcAft>
                <a:spcPts val="1600"/>
              </a:spcAft>
              <a:buNone/>
            </a:pPr>
            <a:r>
              <a:t/>
            </a:r>
            <a:endParaRPr sz="27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72"/>
          <p:cNvSpPr txBox="1"/>
          <p:nvPr>
            <p:ph idx="1" type="body"/>
          </p:nvPr>
        </p:nvSpPr>
        <p:spPr>
          <a:xfrm>
            <a:off x="733175" y="819525"/>
            <a:ext cx="65448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ax.set_title("histogram of result")</a:t>
            </a:r>
            <a:endParaRPr sz="2800"/>
          </a:p>
          <a:p>
            <a:pPr indent="0" lvl="0" marL="0" rtl="0" algn="l">
              <a:spcBef>
                <a:spcPts val="1600"/>
              </a:spcBef>
              <a:spcAft>
                <a:spcPts val="0"/>
              </a:spcAft>
              <a:buNone/>
            </a:pPr>
            <a:r>
              <a:rPr lang="en" sz="2800"/>
              <a:t>ax.set_xticks([0,25,50,75,100])</a:t>
            </a:r>
            <a:endParaRPr sz="2800"/>
          </a:p>
          <a:p>
            <a:pPr indent="0" lvl="0" marL="0" rtl="0" algn="l">
              <a:spcBef>
                <a:spcPts val="1600"/>
              </a:spcBef>
              <a:spcAft>
                <a:spcPts val="0"/>
              </a:spcAft>
              <a:buNone/>
            </a:pPr>
            <a:r>
              <a:rPr lang="en" sz="2800"/>
              <a:t>ax.set_xlabel('marks')</a:t>
            </a:r>
            <a:endParaRPr sz="2800"/>
          </a:p>
          <a:p>
            <a:pPr indent="0" lvl="0" marL="0" rtl="0" algn="l">
              <a:spcBef>
                <a:spcPts val="1600"/>
              </a:spcBef>
              <a:spcAft>
                <a:spcPts val="0"/>
              </a:spcAft>
              <a:buNone/>
            </a:pPr>
            <a:r>
              <a:rPr lang="en" sz="2800"/>
              <a:t>ax.set_ylabel('no. of students')</a:t>
            </a:r>
            <a:endParaRPr sz="2800"/>
          </a:p>
          <a:p>
            <a:pPr indent="0" lvl="0" marL="0" rtl="0" algn="l">
              <a:spcBef>
                <a:spcPts val="1600"/>
              </a:spcBef>
              <a:spcAft>
                <a:spcPts val="0"/>
              </a:spcAft>
              <a:buNone/>
            </a:pPr>
            <a:r>
              <a:rPr lang="en" sz="2800"/>
              <a:t>plt.show()</a:t>
            </a:r>
            <a:endParaRPr sz="2800"/>
          </a:p>
          <a:p>
            <a:pPr indent="0" lvl="0" marL="0" rtl="0" algn="l">
              <a:spcBef>
                <a:spcPts val="1600"/>
              </a:spcBef>
              <a:spcAft>
                <a:spcPts val="1600"/>
              </a:spcAft>
              <a:buNone/>
            </a:pPr>
            <a:r>
              <a:t/>
            </a:r>
            <a:endParaRPr sz="2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73"/>
          <p:cNvPicPr preferRelativeResize="0"/>
          <p:nvPr/>
        </p:nvPicPr>
        <p:blipFill>
          <a:blip r:embed="rId3">
            <a:alphaModFix/>
          </a:blip>
          <a:stretch>
            <a:fillRect/>
          </a:stretch>
        </p:blipFill>
        <p:spPr>
          <a:xfrm>
            <a:off x="152400" y="152400"/>
            <a:ext cx="5705475" cy="4436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74"/>
          <p:cNvSpPr txBox="1"/>
          <p:nvPr>
            <p:ph idx="1" type="body"/>
          </p:nvPr>
        </p:nvSpPr>
        <p:spPr>
          <a:xfrm>
            <a:off x="206875" y="161300"/>
            <a:ext cx="88389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import matplotlib.pyplot as plt </a:t>
            </a:r>
            <a:endParaRPr sz="2800"/>
          </a:p>
          <a:p>
            <a:pPr indent="0" lvl="0" marL="0" rtl="0" algn="l">
              <a:spcBef>
                <a:spcPts val="1600"/>
              </a:spcBef>
              <a:spcAft>
                <a:spcPts val="0"/>
              </a:spcAft>
              <a:buNone/>
            </a:pPr>
            <a:r>
              <a:rPr lang="en" sz="2800"/>
              <a:t># frequencies </a:t>
            </a:r>
            <a:endParaRPr sz="2800"/>
          </a:p>
          <a:p>
            <a:pPr indent="0" lvl="0" marL="0" rtl="0" algn="l">
              <a:spcBef>
                <a:spcPts val="1600"/>
              </a:spcBef>
              <a:spcAft>
                <a:spcPts val="0"/>
              </a:spcAft>
              <a:buNone/>
            </a:pPr>
            <a:r>
              <a:rPr lang="en" sz="2800"/>
              <a:t>ages = [2,5,70,40,30,45,50,45,43,40,44,60,7,13,57,18,90,77,32,21,20,40] </a:t>
            </a:r>
            <a:endParaRPr sz="2800"/>
          </a:p>
          <a:p>
            <a:pPr indent="0" lvl="0" marL="0" rtl="0" algn="l">
              <a:spcBef>
                <a:spcPts val="1600"/>
              </a:spcBef>
              <a:spcAft>
                <a:spcPts val="0"/>
              </a:spcAft>
              <a:buNone/>
            </a:pPr>
            <a:r>
              <a:rPr lang="en" sz="2800"/>
              <a:t># setting the ranges and no. of intervals </a:t>
            </a:r>
            <a:endParaRPr sz="2800"/>
          </a:p>
          <a:p>
            <a:pPr indent="0" lvl="0" marL="0" rtl="0" algn="l">
              <a:spcBef>
                <a:spcPts val="1600"/>
              </a:spcBef>
              <a:spcAft>
                <a:spcPts val="0"/>
              </a:spcAft>
              <a:buNone/>
            </a:pPr>
            <a:r>
              <a:rPr lang="en" sz="2800"/>
              <a:t>range = (0, 100) </a:t>
            </a:r>
            <a:endParaRPr sz="2800"/>
          </a:p>
          <a:p>
            <a:pPr indent="0" lvl="0" marL="0" rtl="0" algn="l">
              <a:spcBef>
                <a:spcPts val="1600"/>
              </a:spcBef>
              <a:spcAft>
                <a:spcPts val="0"/>
              </a:spcAft>
              <a:buNone/>
            </a:pPr>
            <a:r>
              <a:rPr lang="en" sz="2800"/>
              <a:t>bins = 10  </a:t>
            </a:r>
            <a:endParaRPr sz="2800"/>
          </a:p>
          <a:p>
            <a:pPr indent="0" lvl="0" marL="0" rtl="0" algn="l">
              <a:spcBef>
                <a:spcPts val="1600"/>
              </a:spcBef>
              <a:spcAft>
                <a:spcPts val="1600"/>
              </a:spcAft>
              <a:buNone/>
            </a:pPr>
            <a:r>
              <a:rPr lang="en" sz="2800"/>
              <a:t> </a:t>
            </a:r>
            <a:endParaRPr sz="2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75"/>
          <p:cNvSpPr txBox="1"/>
          <p:nvPr>
            <p:ph idx="1" type="body"/>
          </p:nvPr>
        </p:nvSpPr>
        <p:spPr>
          <a:xfrm>
            <a:off x="514500" y="0"/>
            <a:ext cx="81150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 plotting a histogram </a:t>
            </a:r>
            <a:endParaRPr sz="2100"/>
          </a:p>
          <a:p>
            <a:pPr indent="0" lvl="0" marL="0" rtl="0" algn="l">
              <a:spcBef>
                <a:spcPts val="1600"/>
              </a:spcBef>
              <a:spcAft>
                <a:spcPts val="0"/>
              </a:spcAft>
              <a:buNone/>
            </a:pPr>
            <a:r>
              <a:rPr lang="en" sz="2100"/>
              <a:t>plt.hist(ages, bins, range, color = 'green',  histtype = 'bar', rwidth = 0.8)   </a:t>
            </a:r>
            <a:endParaRPr sz="2100"/>
          </a:p>
          <a:p>
            <a:pPr indent="0" lvl="0" marL="0" rtl="0" algn="l">
              <a:spcBef>
                <a:spcPts val="1600"/>
              </a:spcBef>
              <a:spcAft>
                <a:spcPts val="0"/>
              </a:spcAft>
              <a:buNone/>
            </a:pPr>
            <a:r>
              <a:rPr lang="en" sz="2100"/>
              <a:t># x-axis label </a:t>
            </a:r>
            <a:endParaRPr sz="2100"/>
          </a:p>
          <a:p>
            <a:pPr indent="0" lvl="0" marL="0" rtl="0" algn="l">
              <a:spcBef>
                <a:spcPts val="1600"/>
              </a:spcBef>
              <a:spcAft>
                <a:spcPts val="0"/>
              </a:spcAft>
              <a:buNone/>
            </a:pPr>
            <a:r>
              <a:rPr lang="en" sz="2100"/>
              <a:t>plt.xlabel('age') </a:t>
            </a:r>
            <a:endParaRPr sz="2100"/>
          </a:p>
          <a:p>
            <a:pPr indent="0" lvl="0" marL="0" rtl="0" algn="l">
              <a:spcBef>
                <a:spcPts val="1600"/>
              </a:spcBef>
              <a:spcAft>
                <a:spcPts val="0"/>
              </a:spcAft>
              <a:buNone/>
            </a:pPr>
            <a:r>
              <a:rPr lang="en" sz="2100"/>
              <a:t># frequency label </a:t>
            </a:r>
            <a:endParaRPr sz="2100"/>
          </a:p>
          <a:p>
            <a:pPr indent="0" lvl="0" marL="0" rtl="0" algn="l">
              <a:spcBef>
                <a:spcPts val="1600"/>
              </a:spcBef>
              <a:spcAft>
                <a:spcPts val="0"/>
              </a:spcAft>
              <a:buNone/>
            </a:pPr>
            <a:r>
              <a:rPr lang="en" sz="2100"/>
              <a:t>plt.ylabel('No. of people') </a:t>
            </a:r>
            <a:endParaRPr sz="2100"/>
          </a:p>
          <a:p>
            <a:pPr indent="0" lvl="0" marL="0" rtl="0" algn="l">
              <a:spcBef>
                <a:spcPts val="1600"/>
              </a:spcBef>
              <a:spcAft>
                <a:spcPts val="0"/>
              </a:spcAft>
              <a:buNone/>
            </a:pPr>
            <a:r>
              <a:rPr lang="en" sz="2100"/>
              <a:t># plot title </a:t>
            </a:r>
            <a:endParaRPr sz="2100"/>
          </a:p>
          <a:p>
            <a:pPr indent="0" lvl="0" marL="0" rtl="0" algn="l">
              <a:spcBef>
                <a:spcPts val="1600"/>
              </a:spcBef>
              <a:spcAft>
                <a:spcPts val="0"/>
              </a:spcAft>
              <a:buNone/>
            </a:pPr>
            <a:r>
              <a:rPr lang="en" sz="2100"/>
              <a:t>plt.title('My histogram')   </a:t>
            </a:r>
            <a:endParaRPr sz="2100"/>
          </a:p>
          <a:p>
            <a:pPr indent="0" lvl="0" marL="0" rtl="0" algn="l">
              <a:spcBef>
                <a:spcPts val="1600"/>
              </a:spcBef>
              <a:spcAft>
                <a:spcPts val="0"/>
              </a:spcAft>
              <a:buNone/>
            </a:pPr>
            <a:r>
              <a:rPr lang="en" sz="2100"/>
              <a:t># function to show the plot </a:t>
            </a:r>
            <a:endParaRPr sz="2100"/>
          </a:p>
          <a:p>
            <a:pPr indent="0" lvl="0" marL="0" rtl="0" algn="l">
              <a:spcBef>
                <a:spcPts val="1600"/>
              </a:spcBef>
              <a:spcAft>
                <a:spcPts val="1600"/>
              </a:spcAft>
              <a:buNone/>
            </a:pPr>
            <a:r>
              <a:rPr lang="en" sz="2100"/>
              <a:t>plt.show()</a:t>
            </a:r>
            <a:endParaRPr sz="21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76"/>
          <p:cNvPicPr preferRelativeResize="0"/>
          <p:nvPr/>
        </p:nvPicPr>
        <p:blipFill>
          <a:blip r:embed="rId3">
            <a:alphaModFix/>
          </a:blip>
          <a:stretch>
            <a:fillRect/>
          </a:stretch>
        </p:blipFill>
        <p:spPr>
          <a:xfrm>
            <a:off x="152400" y="152400"/>
            <a:ext cx="5610225" cy="4324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41"/>
          <p:cNvSpPr txBox="1"/>
          <p:nvPr>
            <p:ph type="title"/>
          </p:nvPr>
        </p:nvSpPr>
        <p:spPr>
          <a:xfrm>
            <a:off x="592400" y="444350"/>
            <a:ext cx="4180500" cy="81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800"/>
              <a:t>Basic Plotting</a:t>
            </a:r>
            <a:endParaRPr sz="2800"/>
          </a:p>
        </p:txBody>
      </p:sp>
      <p:sp>
        <p:nvSpPr>
          <p:cNvPr id="167" name="Google Shape;167;p41"/>
          <p:cNvSpPr txBox="1"/>
          <p:nvPr>
            <p:ph idx="1" type="body"/>
          </p:nvPr>
        </p:nvSpPr>
        <p:spPr>
          <a:xfrm>
            <a:off x="47025" y="1035775"/>
            <a:ext cx="89520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Plotting curves is done with the plot command. It takes a pair of same-length arrays (or sequences) −</a:t>
            </a:r>
            <a:endParaRPr sz="2200"/>
          </a:p>
          <a:p>
            <a:pPr indent="0" lvl="0" marL="0" rtl="0" algn="l">
              <a:spcBef>
                <a:spcPts val="1600"/>
              </a:spcBef>
              <a:spcAft>
                <a:spcPts val="0"/>
              </a:spcAft>
              <a:buNone/>
            </a:pPr>
            <a:r>
              <a:rPr lang="en" sz="2200"/>
              <a:t>from numpy import *</a:t>
            </a:r>
            <a:endParaRPr sz="2200"/>
          </a:p>
          <a:p>
            <a:pPr indent="0" lvl="0" marL="0" rtl="0" algn="l">
              <a:spcBef>
                <a:spcPts val="1600"/>
              </a:spcBef>
              <a:spcAft>
                <a:spcPts val="0"/>
              </a:spcAft>
              <a:buNone/>
            </a:pPr>
            <a:r>
              <a:rPr lang="en" sz="2200"/>
              <a:t>from pylab import *</a:t>
            </a:r>
            <a:endParaRPr sz="2200"/>
          </a:p>
          <a:p>
            <a:pPr indent="0" lvl="0" marL="0" rtl="0" algn="l">
              <a:spcBef>
                <a:spcPts val="1600"/>
              </a:spcBef>
              <a:spcAft>
                <a:spcPts val="0"/>
              </a:spcAft>
              <a:buNone/>
            </a:pPr>
            <a:r>
              <a:rPr lang="en" sz="2200"/>
              <a:t>x = linspace(-3, 3, 30)</a:t>
            </a:r>
            <a:endParaRPr sz="2200"/>
          </a:p>
          <a:p>
            <a:pPr indent="0" lvl="0" marL="0" rtl="0" algn="l">
              <a:spcBef>
                <a:spcPts val="1600"/>
              </a:spcBef>
              <a:spcAft>
                <a:spcPts val="0"/>
              </a:spcAft>
              <a:buNone/>
            </a:pPr>
            <a:r>
              <a:rPr lang="en" sz="2200"/>
              <a:t>y = x**2</a:t>
            </a:r>
            <a:endParaRPr sz="2200"/>
          </a:p>
          <a:p>
            <a:pPr indent="0" lvl="0" marL="0" rtl="0" algn="l">
              <a:spcBef>
                <a:spcPts val="1600"/>
              </a:spcBef>
              <a:spcAft>
                <a:spcPts val="0"/>
              </a:spcAft>
              <a:buNone/>
            </a:pPr>
            <a:r>
              <a:rPr lang="en" sz="2200"/>
              <a:t>plot(x, y)</a:t>
            </a:r>
            <a:endParaRPr sz="2200"/>
          </a:p>
          <a:p>
            <a:pPr indent="0" lvl="0" marL="0" rtl="0" algn="l">
              <a:spcBef>
                <a:spcPts val="1600"/>
              </a:spcBef>
              <a:spcAft>
                <a:spcPts val="1600"/>
              </a:spcAft>
              <a:buNone/>
            </a:pPr>
            <a:r>
              <a:rPr lang="en" sz="2200"/>
              <a:t>show()</a:t>
            </a:r>
            <a:endParaRPr sz="2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77"/>
          <p:cNvSpPr txBox="1"/>
          <p:nvPr>
            <p:ph idx="1" type="body"/>
          </p:nvPr>
        </p:nvSpPr>
        <p:spPr>
          <a:xfrm>
            <a:off x="723775" y="377575"/>
            <a:ext cx="7955400" cy="2341200"/>
          </a:xfrm>
          <a:prstGeom prst="rect">
            <a:avLst/>
          </a:prstGeom>
        </p:spPr>
        <p:txBody>
          <a:bodyPr anchorCtr="0" anchor="t" bIns="91425" lIns="91425" spcFirstLastPara="1" rIns="91425" wrap="square" tIns="91425">
            <a:noAutofit/>
          </a:bodyPr>
          <a:lstStyle/>
          <a:p>
            <a:pPr indent="-406400" lvl="0" marL="457200" rtl="0" algn="just">
              <a:spcBef>
                <a:spcPts val="0"/>
              </a:spcBef>
              <a:spcAft>
                <a:spcPts val="0"/>
              </a:spcAft>
              <a:buSzPts val="2800"/>
              <a:buChar char="➔"/>
            </a:pPr>
            <a:r>
              <a:rPr lang="en" sz="2800"/>
              <a:t>Here, we use plt.hist() function to plot a histogram.</a:t>
            </a:r>
            <a:endParaRPr sz="2800"/>
          </a:p>
          <a:p>
            <a:pPr indent="-406400" lvl="0" marL="457200" rtl="0" algn="just">
              <a:spcBef>
                <a:spcPts val="0"/>
              </a:spcBef>
              <a:spcAft>
                <a:spcPts val="0"/>
              </a:spcAft>
              <a:buSzPts val="2800"/>
              <a:buChar char="➔"/>
            </a:pPr>
            <a:r>
              <a:rPr lang="en" sz="2800"/>
              <a:t>frequencies are passed as the ages list.</a:t>
            </a:r>
            <a:endParaRPr sz="2800"/>
          </a:p>
          <a:p>
            <a:pPr indent="-406400" lvl="0" marL="457200" rtl="0" algn="just">
              <a:spcBef>
                <a:spcPts val="0"/>
              </a:spcBef>
              <a:spcAft>
                <a:spcPts val="0"/>
              </a:spcAft>
              <a:buSzPts val="2800"/>
              <a:buChar char="➔"/>
            </a:pPr>
            <a:r>
              <a:rPr lang="en" sz="2800"/>
              <a:t>Range could be set by defining a tuple containing min and max value.</a:t>
            </a:r>
            <a:endParaRPr sz="2800"/>
          </a:p>
          <a:p>
            <a:pPr indent="-406400" lvl="0" marL="457200" rtl="0" algn="just">
              <a:spcBef>
                <a:spcPts val="0"/>
              </a:spcBef>
              <a:spcAft>
                <a:spcPts val="0"/>
              </a:spcAft>
              <a:buSzPts val="2800"/>
              <a:buChar char="➔"/>
            </a:pPr>
            <a:r>
              <a:rPr lang="en" sz="2800"/>
              <a:t>Next step is to “bin” the range of values—that is, divide the entire range of values into a series of intervals—and then count how many values fall into each interval. Here we have defined bins = 10. So, there are a total of 100/10 = 10 intervals.</a:t>
            </a:r>
            <a:endParaRPr sz="2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78"/>
          <p:cNvSpPr txBox="1"/>
          <p:nvPr>
            <p:ph type="title"/>
          </p:nvPr>
        </p:nvSpPr>
        <p:spPr>
          <a:xfrm>
            <a:off x="817800" y="444350"/>
            <a:ext cx="3955200" cy="8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Scatter plot</a:t>
            </a:r>
            <a:endParaRPr/>
          </a:p>
        </p:txBody>
      </p:sp>
      <p:sp>
        <p:nvSpPr>
          <p:cNvPr id="359" name="Google Shape;359;p78"/>
          <p:cNvSpPr txBox="1"/>
          <p:nvPr>
            <p:ph idx="1" type="body"/>
          </p:nvPr>
        </p:nvSpPr>
        <p:spPr>
          <a:xfrm>
            <a:off x="488950" y="998150"/>
            <a:ext cx="82842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import matplotlib.pyplot as plt   </a:t>
            </a:r>
            <a:endParaRPr sz="2300"/>
          </a:p>
          <a:p>
            <a:pPr indent="0" lvl="0" marL="0" rtl="0" algn="l">
              <a:spcBef>
                <a:spcPts val="1600"/>
              </a:spcBef>
              <a:spcAft>
                <a:spcPts val="0"/>
              </a:spcAft>
              <a:buNone/>
            </a:pPr>
            <a:r>
              <a:rPr lang="en" sz="2300"/>
              <a:t># x-axis values </a:t>
            </a:r>
            <a:endParaRPr sz="2300"/>
          </a:p>
          <a:p>
            <a:pPr indent="0" lvl="0" marL="0" rtl="0" algn="l">
              <a:spcBef>
                <a:spcPts val="1600"/>
              </a:spcBef>
              <a:spcAft>
                <a:spcPts val="0"/>
              </a:spcAft>
              <a:buNone/>
            </a:pPr>
            <a:r>
              <a:rPr lang="en" sz="2300"/>
              <a:t>x = [1,2,3,4,5,6,7,8,9,10] </a:t>
            </a:r>
            <a:endParaRPr sz="2300"/>
          </a:p>
          <a:p>
            <a:pPr indent="0" lvl="0" marL="0" rtl="0" algn="l">
              <a:spcBef>
                <a:spcPts val="1600"/>
              </a:spcBef>
              <a:spcAft>
                <a:spcPts val="0"/>
              </a:spcAft>
              <a:buNone/>
            </a:pPr>
            <a:r>
              <a:rPr lang="en" sz="2300"/>
              <a:t># y-axis values </a:t>
            </a:r>
            <a:endParaRPr sz="2300"/>
          </a:p>
          <a:p>
            <a:pPr indent="0" lvl="0" marL="0" rtl="0" algn="l">
              <a:spcBef>
                <a:spcPts val="1600"/>
              </a:spcBef>
              <a:spcAft>
                <a:spcPts val="0"/>
              </a:spcAft>
              <a:buNone/>
            </a:pPr>
            <a:r>
              <a:rPr lang="en" sz="2300"/>
              <a:t>y = [2,4,5,7,6,8,9,11,12,12]   </a:t>
            </a:r>
            <a:endParaRPr sz="2300"/>
          </a:p>
          <a:p>
            <a:pPr indent="0" lvl="0" marL="0" rtl="0" algn="l">
              <a:spcBef>
                <a:spcPts val="1600"/>
              </a:spcBef>
              <a:spcAft>
                <a:spcPts val="0"/>
              </a:spcAft>
              <a:buNone/>
            </a:pPr>
            <a:r>
              <a:rPr lang="en" sz="2300"/>
              <a:t># plotting points as a scatter plot </a:t>
            </a:r>
            <a:endParaRPr sz="2300"/>
          </a:p>
          <a:p>
            <a:pPr indent="0" lvl="0" marL="0" rtl="0" algn="l">
              <a:spcBef>
                <a:spcPts val="1600"/>
              </a:spcBef>
              <a:spcAft>
                <a:spcPts val="1600"/>
              </a:spcAft>
              <a:buNone/>
            </a:pPr>
            <a:r>
              <a:rPr lang="en" sz="2300"/>
              <a:t>plt.scatter(x, y, label= "stars", color= "green", marker= "*", s=30)</a:t>
            </a:r>
            <a:endParaRPr sz="23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79"/>
          <p:cNvSpPr txBox="1"/>
          <p:nvPr>
            <p:ph idx="1" type="body"/>
          </p:nvPr>
        </p:nvSpPr>
        <p:spPr>
          <a:xfrm>
            <a:off x="319400" y="95475"/>
            <a:ext cx="66294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 x-axis label </a:t>
            </a:r>
            <a:endParaRPr sz="2000"/>
          </a:p>
          <a:p>
            <a:pPr indent="0" lvl="0" marL="0" rtl="0" algn="l">
              <a:spcBef>
                <a:spcPts val="1600"/>
              </a:spcBef>
              <a:spcAft>
                <a:spcPts val="0"/>
              </a:spcAft>
              <a:buNone/>
            </a:pPr>
            <a:r>
              <a:rPr lang="en" sz="2000"/>
              <a:t>plt.xlabel('x - axis') </a:t>
            </a:r>
            <a:endParaRPr sz="2000"/>
          </a:p>
          <a:p>
            <a:pPr indent="0" lvl="0" marL="0" rtl="0" algn="l">
              <a:spcBef>
                <a:spcPts val="1600"/>
              </a:spcBef>
              <a:spcAft>
                <a:spcPts val="0"/>
              </a:spcAft>
              <a:buNone/>
            </a:pPr>
            <a:r>
              <a:rPr lang="en" sz="2000"/>
              <a:t># frequency label </a:t>
            </a:r>
            <a:endParaRPr sz="2000"/>
          </a:p>
          <a:p>
            <a:pPr indent="0" lvl="0" marL="0" rtl="0" algn="l">
              <a:spcBef>
                <a:spcPts val="1600"/>
              </a:spcBef>
              <a:spcAft>
                <a:spcPts val="0"/>
              </a:spcAft>
              <a:buNone/>
            </a:pPr>
            <a:r>
              <a:rPr lang="en" sz="2000"/>
              <a:t>plt.ylabel('y - axis') </a:t>
            </a:r>
            <a:endParaRPr sz="2000"/>
          </a:p>
          <a:p>
            <a:pPr indent="0" lvl="0" marL="0" rtl="0" algn="l">
              <a:spcBef>
                <a:spcPts val="1600"/>
              </a:spcBef>
              <a:spcAft>
                <a:spcPts val="0"/>
              </a:spcAft>
              <a:buNone/>
            </a:pPr>
            <a:r>
              <a:rPr lang="en" sz="2000"/>
              <a:t># plot title </a:t>
            </a:r>
            <a:endParaRPr sz="2000"/>
          </a:p>
          <a:p>
            <a:pPr indent="0" lvl="0" marL="0" rtl="0" algn="l">
              <a:spcBef>
                <a:spcPts val="1600"/>
              </a:spcBef>
              <a:spcAft>
                <a:spcPts val="0"/>
              </a:spcAft>
              <a:buNone/>
            </a:pPr>
            <a:r>
              <a:rPr lang="en" sz="2000"/>
              <a:t>plt.title('My scatter plot!') </a:t>
            </a:r>
            <a:endParaRPr sz="2000"/>
          </a:p>
          <a:p>
            <a:pPr indent="0" lvl="0" marL="0" rtl="0" algn="l">
              <a:spcBef>
                <a:spcPts val="1600"/>
              </a:spcBef>
              <a:spcAft>
                <a:spcPts val="0"/>
              </a:spcAft>
              <a:buNone/>
            </a:pPr>
            <a:r>
              <a:rPr lang="en" sz="2000"/>
              <a:t># showing legend </a:t>
            </a:r>
            <a:endParaRPr sz="2000"/>
          </a:p>
          <a:p>
            <a:pPr indent="0" lvl="0" marL="0" rtl="0" algn="l">
              <a:spcBef>
                <a:spcPts val="1600"/>
              </a:spcBef>
              <a:spcAft>
                <a:spcPts val="0"/>
              </a:spcAft>
              <a:buNone/>
            </a:pPr>
            <a:r>
              <a:rPr lang="en" sz="2000"/>
              <a:t>plt.legend()   </a:t>
            </a:r>
            <a:endParaRPr sz="2000"/>
          </a:p>
          <a:p>
            <a:pPr indent="0" lvl="0" marL="0" rtl="0" algn="l">
              <a:spcBef>
                <a:spcPts val="1600"/>
              </a:spcBef>
              <a:spcAft>
                <a:spcPts val="0"/>
              </a:spcAft>
              <a:buNone/>
            </a:pPr>
            <a:r>
              <a:rPr lang="en" sz="2000"/>
              <a:t># function to show the plot </a:t>
            </a:r>
            <a:endParaRPr sz="2000"/>
          </a:p>
          <a:p>
            <a:pPr indent="0" lvl="0" marL="0" rtl="0" algn="l">
              <a:spcBef>
                <a:spcPts val="1600"/>
              </a:spcBef>
              <a:spcAft>
                <a:spcPts val="1600"/>
              </a:spcAft>
              <a:buNone/>
            </a:pPr>
            <a:r>
              <a:rPr lang="en" sz="2000"/>
              <a:t>plt.show()</a:t>
            </a:r>
            <a:endParaRPr sz="2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80"/>
          <p:cNvPicPr preferRelativeResize="0"/>
          <p:nvPr/>
        </p:nvPicPr>
        <p:blipFill>
          <a:blip r:embed="rId3">
            <a:alphaModFix/>
          </a:blip>
          <a:stretch>
            <a:fillRect/>
          </a:stretch>
        </p:blipFill>
        <p:spPr>
          <a:xfrm>
            <a:off x="152400" y="152400"/>
            <a:ext cx="5838825" cy="44386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81"/>
          <p:cNvSpPr txBox="1"/>
          <p:nvPr>
            <p:ph idx="1" type="body"/>
          </p:nvPr>
        </p:nvSpPr>
        <p:spPr>
          <a:xfrm>
            <a:off x="958850" y="781900"/>
            <a:ext cx="7287600" cy="23412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Here, we use plt.scatter() function to plot a scatter plot.</a:t>
            </a:r>
            <a:endParaRPr sz="2500"/>
          </a:p>
          <a:p>
            <a:pPr indent="-387350" lvl="0" marL="457200" rtl="0" algn="l">
              <a:spcBef>
                <a:spcPts val="0"/>
              </a:spcBef>
              <a:spcAft>
                <a:spcPts val="0"/>
              </a:spcAft>
              <a:buSzPts val="2500"/>
              <a:buChar char="➔"/>
            </a:pPr>
            <a:r>
              <a:rPr lang="en" sz="2500"/>
              <a:t>Like a line, we define x and corresponding y – axis values here as well.</a:t>
            </a:r>
            <a:endParaRPr sz="2500"/>
          </a:p>
          <a:p>
            <a:pPr indent="-387350" lvl="0" marL="457200" rtl="0" algn="l">
              <a:spcBef>
                <a:spcPts val="0"/>
              </a:spcBef>
              <a:spcAft>
                <a:spcPts val="0"/>
              </a:spcAft>
              <a:buSzPts val="2500"/>
              <a:buChar char="➔"/>
            </a:pPr>
            <a:r>
              <a:rPr lang="en" sz="2500"/>
              <a:t>marker argument is used to set the character to use as marker. Its size can be defined using s parameter.</a:t>
            </a:r>
            <a:endParaRPr sz="2500"/>
          </a:p>
          <a:p>
            <a:pPr indent="0" lvl="0" marL="457200" rtl="0" algn="l">
              <a:spcBef>
                <a:spcPts val="1600"/>
              </a:spcBef>
              <a:spcAft>
                <a:spcPts val="1600"/>
              </a:spcAft>
              <a:buNone/>
            </a:pPr>
            <a:r>
              <a:t/>
            </a:r>
            <a:endParaRPr sz="2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82"/>
          <p:cNvSpPr txBox="1"/>
          <p:nvPr>
            <p:ph type="title"/>
          </p:nvPr>
        </p:nvSpPr>
        <p:spPr>
          <a:xfrm>
            <a:off x="554525" y="162275"/>
            <a:ext cx="3955200" cy="5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Pie Chart</a:t>
            </a:r>
            <a:endParaRPr sz="2800"/>
          </a:p>
        </p:txBody>
      </p:sp>
      <p:sp>
        <p:nvSpPr>
          <p:cNvPr id="380" name="Google Shape;380;p82"/>
          <p:cNvSpPr txBox="1"/>
          <p:nvPr>
            <p:ph idx="1" type="body"/>
          </p:nvPr>
        </p:nvSpPr>
        <p:spPr>
          <a:xfrm>
            <a:off x="326550" y="658269"/>
            <a:ext cx="86157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400"/>
              <a:t>A Pie Chart can only display one series of data. Pie charts show the size of items (called wedge) in one data series, proportional to the sum of the items. The data points in a pie chart are shown as a percentage of the whole pie.</a:t>
            </a:r>
            <a:endParaRPr sz="2400"/>
          </a:p>
          <a:p>
            <a:pPr indent="0" lvl="0" marL="0" rtl="0" algn="just">
              <a:spcBef>
                <a:spcPts val="1600"/>
              </a:spcBef>
              <a:spcAft>
                <a:spcPts val="0"/>
              </a:spcAft>
              <a:buNone/>
            </a:pPr>
            <a:r>
              <a:rPr lang="en" sz="2400"/>
              <a:t>Matplotlib API has a pie() function that generates a pie diagram representing data in an array. The fractional area of each wedge is given by x/sum(x). If sum(x)&lt; 1, then the values of x give the fractional area directly and the array will not be normalized. Theresulting pie will have an empty wedge of size 1 - sum(x).</a:t>
            </a:r>
            <a:endParaRPr sz="2400"/>
          </a:p>
          <a:p>
            <a:pPr indent="0" lvl="0" marL="0" rtl="0" algn="just">
              <a:spcBef>
                <a:spcPts val="1600"/>
              </a:spcBef>
              <a:spcAft>
                <a:spcPts val="1600"/>
              </a:spcAft>
              <a:buNone/>
            </a:pPr>
            <a:r>
              <a:rPr lang="en" sz="2400"/>
              <a:t>The pie chart looks best if the figure and axes are square, or the Axes aspect is equal.</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83"/>
          <p:cNvSpPr txBox="1"/>
          <p:nvPr>
            <p:ph type="title"/>
          </p:nvPr>
        </p:nvSpPr>
        <p:spPr>
          <a:xfrm>
            <a:off x="93750" y="0"/>
            <a:ext cx="3955200" cy="4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Parameters</a:t>
            </a:r>
            <a:endParaRPr/>
          </a:p>
        </p:txBody>
      </p:sp>
      <p:graphicFrame>
        <p:nvGraphicFramePr>
          <p:cNvPr id="386" name="Google Shape;386;p83"/>
          <p:cNvGraphicFramePr/>
          <p:nvPr/>
        </p:nvGraphicFramePr>
        <p:xfrm>
          <a:off x="321675" y="631950"/>
          <a:ext cx="3000000" cy="3000000"/>
        </p:xfrm>
        <a:graphic>
          <a:graphicData uri="http://schemas.openxmlformats.org/drawingml/2006/table">
            <a:tbl>
              <a:tblPr>
                <a:noFill/>
                <a:tableStyleId>{CBA11F3D-60D6-483E-91C4-D9A2AAB3F838}</a:tableStyleId>
              </a:tblPr>
              <a:tblGrid>
                <a:gridCol w="1165425"/>
                <a:gridCol w="7439125"/>
              </a:tblGrid>
              <a:tr h="371475">
                <a:tc>
                  <a:txBody>
                    <a:bodyPr/>
                    <a:lstStyle/>
                    <a:p>
                      <a:pPr indent="0" lvl="0" marL="0" rtl="0" algn="l">
                        <a:lnSpc>
                          <a:spcPct val="142857"/>
                        </a:lnSpc>
                        <a:spcBef>
                          <a:spcPts val="0"/>
                        </a:spcBef>
                        <a:spcAft>
                          <a:spcPts val="1500"/>
                        </a:spcAft>
                        <a:buNone/>
                      </a:pPr>
                      <a:r>
                        <a:rPr lang="en" sz="1900">
                          <a:solidFill>
                            <a:srgbClr val="FFFFFF"/>
                          </a:solidFill>
                        </a:rPr>
                        <a:t>x</a:t>
                      </a:r>
                      <a:endParaRPr sz="19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1500"/>
                        </a:spcAft>
                        <a:buNone/>
                      </a:pPr>
                      <a:r>
                        <a:rPr lang="en" sz="1900">
                          <a:solidFill>
                            <a:srgbClr val="FFFFFF"/>
                          </a:solidFill>
                        </a:rPr>
                        <a:t>array-like. The wedge sizes.</a:t>
                      </a:r>
                      <a:endParaRPr sz="19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71475">
                <a:tc>
                  <a:txBody>
                    <a:bodyPr/>
                    <a:lstStyle/>
                    <a:p>
                      <a:pPr indent="0" lvl="0" marL="0" rtl="0" algn="l">
                        <a:lnSpc>
                          <a:spcPct val="142857"/>
                        </a:lnSpc>
                        <a:spcBef>
                          <a:spcPts val="0"/>
                        </a:spcBef>
                        <a:spcAft>
                          <a:spcPts val="1500"/>
                        </a:spcAft>
                        <a:buNone/>
                      </a:pPr>
                      <a:r>
                        <a:rPr lang="en" sz="1900">
                          <a:solidFill>
                            <a:srgbClr val="FFFFFF"/>
                          </a:solidFill>
                        </a:rPr>
                        <a:t>labels</a:t>
                      </a:r>
                      <a:endParaRPr sz="19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1500"/>
                        </a:spcAft>
                        <a:buNone/>
                      </a:pPr>
                      <a:r>
                        <a:rPr lang="en" sz="1900">
                          <a:solidFill>
                            <a:srgbClr val="FFFFFF"/>
                          </a:solidFill>
                        </a:rPr>
                        <a:t>list. A sequence of strings providing the labels for each wedge.</a:t>
                      </a:r>
                      <a:endParaRPr sz="19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581025">
                <a:tc>
                  <a:txBody>
                    <a:bodyPr/>
                    <a:lstStyle/>
                    <a:p>
                      <a:pPr indent="0" lvl="0" marL="0" rtl="0" algn="l">
                        <a:lnSpc>
                          <a:spcPct val="142857"/>
                        </a:lnSpc>
                        <a:spcBef>
                          <a:spcPts val="0"/>
                        </a:spcBef>
                        <a:spcAft>
                          <a:spcPts val="1500"/>
                        </a:spcAft>
                        <a:buNone/>
                      </a:pPr>
                      <a:r>
                        <a:rPr lang="en" sz="1900">
                          <a:solidFill>
                            <a:srgbClr val="FFFFFF"/>
                          </a:solidFill>
                        </a:rPr>
                        <a:t>Colors</a:t>
                      </a:r>
                      <a:endParaRPr sz="19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1500"/>
                        </a:spcAft>
                        <a:buNone/>
                      </a:pPr>
                      <a:r>
                        <a:rPr lang="en" sz="1900">
                          <a:solidFill>
                            <a:srgbClr val="FFFFFF"/>
                          </a:solidFill>
                        </a:rPr>
                        <a:t>A sequence of matplotlibcolorargs through which the pie chart will cycle. If None, will use the colors in the currently active cycle.</a:t>
                      </a:r>
                      <a:endParaRPr sz="19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581025">
                <a:tc>
                  <a:txBody>
                    <a:bodyPr/>
                    <a:lstStyle/>
                    <a:p>
                      <a:pPr indent="0" lvl="0" marL="0" rtl="0" algn="l">
                        <a:lnSpc>
                          <a:spcPct val="142857"/>
                        </a:lnSpc>
                        <a:spcBef>
                          <a:spcPts val="0"/>
                        </a:spcBef>
                        <a:spcAft>
                          <a:spcPts val="1500"/>
                        </a:spcAft>
                        <a:buNone/>
                      </a:pPr>
                      <a:r>
                        <a:rPr lang="en" sz="1900">
                          <a:solidFill>
                            <a:srgbClr val="FFFFFF"/>
                          </a:solidFill>
                        </a:rPr>
                        <a:t>Autopct</a:t>
                      </a:r>
                      <a:endParaRPr sz="19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1500"/>
                        </a:spcAft>
                        <a:buNone/>
                      </a:pPr>
                      <a:r>
                        <a:rPr lang="en" sz="1900">
                          <a:solidFill>
                            <a:srgbClr val="FFFFFF"/>
                          </a:solidFill>
                        </a:rPr>
                        <a:t>string, used to label the wedges with their numeric value. The label will be placed inside the wedge. The format string will be fmt%pct.</a:t>
                      </a:r>
                      <a:endParaRPr sz="1900">
                        <a:solidFill>
                          <a:srgbClr val="FFFFFF"/>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84"/>
          <p:cNvSpPr txBox="1"/>
          <p:nvPr>
            <p:ph idx="1" type="body"/>
          </p:nvPr>
        </p:nvSpPr>
        <p:spPr>
          <a:xfrm>
            <a:off x="94025" y="57850"/>
            <a:ext cx="89142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t>Following code uses the pie() function to display the pie chart of the list of students enrolled for various computer language courses. The proportionate percentage is displayed inside the respective wedge with the help of autopct parameter which is set to %1.2f%.</a:t>
            </a:r>
            <a:endParaRPr sz="1700"/>
          </a:p>
          <a:p>
            <a:pPr indent="0" lvl="0" marL="0" rtl="0" algn="just">
              <a:spcBef>
                <a:spcPts val="1600"/>
              </a:spcBef>
              <a:spcAft>
                <a:spcPts val="0"/>
              </a:spcAft>
              <a:buNone/>
            </a:pPr>
            <a:r>
              <a:rPr lang="en" sz="2600"/>
              <a:t>from matplotlib import pyplot as plt</a:t>
            </a:r>
            <a:endParaRPr sz="2600"/>
          </a:p>
          <a:p>
            <a:pPr indent="0" lvl="0" marL="0" rtl="0" algn="just">
              <a:spcBef>
                <a:spcPts val="0"/>
              </a:spcBef>
              <a:spcAft>
                <a:spcPts val="0"/>
              </a:spcAft>
              <a:buNone/>
            </a:pPr>
            <a:r>
              <a:rPr lang="en" sz="2600"/>
              <a:t>import numpy as np</a:t>
            </a:r>
            <a:endParaRPr sz="2600"/>
          </a:p>
          <a:p>
            <a:pPr indent="0" lvl="0" marL="0" rtl="0" algn="just">
              <a:spcBef>
                <a:spcPts val="0"/>
              </a:spcBef>
              <a:spcAft>
                <a:spcPts val="0"/>
              </a:spcAft>
              <a:buNone/>
            </a:pPr>
            <a:r>
              <a:rPr lang="en" sz="2600"/>
              <a:t>fig = plt.figure()</a:t>
            </a:r>
            <a:endParaRPr sz="2600"/>
          </a:p>
          <a:p>
            <a:pPr indent="0" lvl="0" marL="0" rtl="0" algn="just">
              <a:spcBef>
                <a:spcPts val="0"/>
              </a:spcBef>
              <a:spcAft>
                <a:spcPts val="0"/>
              </a:spcAft>
              <a:buNone/>
            </a:pPr>
            <a:r>
              <a:rPr lang="en" sz="2600"/>
              <a:t>ax = fig.add_axes([0,0,1,1])</a:t>
            </a:r>
            <a:endParaRPr sz="2600"/>
          </a:p>
          <a:p>
            <a:pPr indent="0" lvl="0" marL="0" rtl="0" algn="just">
              <a:spcBef>
                <a:spcPts val="0"/>
              </a:spcBef>
              <a:spcAft>
                <a:spcPts val="0"/>
              </a:spcAft>
              <a:buNone/>
            </a:pPr>
            <a:r>
              <a:rPr lang="en" sz="2600"/>
              <a:t>ax.axis('equal')</a:t>
            </a:r>
            <a:endParaRPr sz="2600"/>
          </a:p>
          <a:p>
            <a:pPr indent="0" lvl="0" marL="0" rtl="0" algn="just">
              <a:spcBef>
                <a:spcPts val="0"/>
              </a:spcBef>
              <a:spcAft>
                <a:spcPts val="0"/>
              </a:spcAft>
              <a:buNone/>
            </a:pPr>
            <a:r>
              <a:rPr lang="en" sz="2600"/>
              <a:t>langs = ['C', 'C++', 'Java', 'Python', 'PHP']</a:t>
            </a:r>
            <a:endParaRPr sz="2600"/>
          </a:p>
          <a:p>
            <a:pPr indent="0" lvl="0" marL="0" rtl="0" algn="just">
              <a:spcBef>
                <a:spcPts val="0"/>
              </a:spcBef>
              <a:spcAft>
                <a:spcPts val="0"/>
              </a:spcAft>
              <a:buNone/>
            </a:pPr>
            <a:r>
              <a:rPr lang="en" sz="2600"/>
              <a:t>students = [23,17,35,29,12]</a:t>
            </a:r>
            <a:endParaRPr sz="2600"/>
          </a:p>
          <a:p>
            <a:pPr indent="0" lvl="0" marL="0" rtl="0" algn="just">
              <a:spcBef>
                <a:spcPts val="0"/>
              </a:spcBef>
              <a:spcAft>
                <a:spcPts val="0"/>
              </a:spcAft>
              <a:buNone/>
            </a:pPr>
            <a:r>
              <a:rPr lang="en" sz="2600"/>
              <a:t>ax.pie(students, labels = langs,autopct='%1.2f%%')</a:t>
            </a:r>
            <a:endParaRPr sz="2600"/>
          </a:p>
          <a:p>
            <a:pPr indent="0" lvl="0" marL="0" rtl="0" algn="just">
              <a:spcBef>
                <a:spcPts val="0"/>
              </a:spcBef>
              <a:spcAft>
                <a:spcPts val="0"/>
              </a:spcAft>
              <a:buNone/>
            </a:pPr>
            <a:r>
              <a:rPr lang="en" sz="2600"/>
              <a:t>plt.show()</a:t>
            </a:r>
            <a:endParaRPr sz="26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85"/>
          <p:cNvPicPr preferRelativeResize="0"/>
          <p:nvPr/>
        </p:nvPicPr>
        <p:blipFill>
          <a:blip r:embed="rId3">
            <a:alphaModFix/>
          </a:blip>
          <a:stretch>
            <a:fillRect/>
          </a:stretch>
        </p:blipFill>
        <p:spPr>
          <a:xfrm>
            <a:off x="152400" y="152400"/>
            <a:ext cx="6100676" cy="4572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86"/>
          <p:cNvSpPr txBox="1"/>
          <p:nvPr>
            <p:ph type="title"/>
          </p:nvPr>
        </p:nvSpPr>
        <p:spPr>
          <a:xfrm>
            <a:off x="140775" y="0"/>
            <a:ext cx="3955200" cy="4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a:t>
            </a:r>
            <a:endParaRPr/>
          </a:p>
        </p:txBody>
      </p:sp>
      <p:sp>
        <p:nvSpPr>
          <p:cNvPr id="402" name="Google Shape;402;p86"/>
          <p:cNvSpPr txBox="1"/>
          <p:nvPr>
            <p:ph idx="1" type="body"/>
          </p:nvPr>
        </p:nvSpPr>
        <p:spPr>
          <a:xfrm>
            <a:off x="413475" y="631450"/>
            <a:ext cx="52377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import matplotlib.pyplot as plt</a:t>
            </a:r>
            <a:endParaRPr sz="2800"/>
          </a:p>
          <a:p>
            <a:pPr indent="0" lvl="0" marL="0" rtl="0" algn="l">
              <a:spcBef>
                <a:spcPts val="1600"/>
              </a:spcBef>
              <a:spcAft>
                <a:spcPts val="0"/>
              </a:spcAft>
              <a:buNone/>
            </a:pPr>
            <a:r>
              <a:rPr lang="en" sz="2800"/>
              <a:t>import numpy as np</a:t>
            </a:r>
            <a:endParaRPr sz="2800"/>
          </a:p>
          <a:p>
            <a:pPr indent="0" lvl="0" marL="0" rtl="0" algn="l">
              <a:spcBef>
                <a:spcPts val="1600"/>
              </a:spcBef>
              <a:spcAft>
                <a:spcPts val="0"/>
              </a:spcAft>
              <a:buNone/>
            </a:pPr>
            <a:r>
              <a:rPr lang="en" sz="2800"/>
              <a:t>y = np.array([35, 25, 25, 15])</a:t>
            </a:r>
            <a:endParaRPr sz="2800"/>
          </a:p>
          <a:p>
            <a:pPr indent="0" lvl="0" marL="0" rtl="0" algn="l">
              <a:spcBef>
                <a:spcPts val="1600"/>
              </a:spcBef>
              <a:spcAft>
                <a:spcPts val="0"/>
              </a:spcAft>
              <a:buNone/>
            </a:pPr>
            <a:r>
              <a:rPr lang="en" sz="2800"/>
              <a:t>plt.pie(y)</a:t>
            </a:r>
            <a:endParaRPr sz="2800"/>
          </a:p>
          <a:p>
            <a:pPr indent="0" lvl="0" marL="0" rtl="0" algn="l">
              <a:spcBef>
                <a:spcPts val="1600"/>
              </a:spcBef>
              <a:spcAft>
                <a:spcPts val="1600"/>
              </a:spcAft>
              <a:buNone/>
            </a:pPr>
            <a:r>
              <a:rPr lang="en" sz="2800"/>
              <a:t>plt.show()</a:t>
            </a:r>
            <a:endParaRPr sz="2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42"/>
          <p:cNvSpPr txBox="1"/>
          <p:nvPr>
            <p:ph type="title"/>
          </p:nvPr>
        </p:nvSpPr>
        <p:spPr>
          <a:xfrm>
            <a:off x="300625" y="171675"/>
            <a:ext cx="3955200" cy="8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 :</a:t>
            </a:r>
            <a:endParaRPr/>
          </a:p>
        </p:txBody>
      </p:sp>
      <p:pic>
        <p:nvPicPr>
          <p:cNvPr id="173" name="Google Shape;173;p42"/>
          <p:cNvPicPr preferRelativeResize="0"/>
          <p:nvPr/>
        </p:nvPicPr>
        <p:blipFill>
          <a:blip r:embed="rId3">
            <a:alphaModFix/>
          </a:blip>
          <a:stretch>
            <a:fillRect/>
          </a:stretch>
        </p:blipFill>
        <p:spPr>
          <a:xfrm>
            <a:off x="1184800" y="808675"/>
            <a:ext cx="6356300" cy="42764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87"/>
          <p:cNvPicPr preferRelativeResize="0"/>
          <p:nvPr/>
        </p:nvPicPr>
        <p:blipFill>
          <a:blip r:embed="rId3">
            <a:alphaModFix/>
          </a:blip>
          <a:stretch>
            <a:fillRect/>
          </a:stretch>
        </p:blipFill>
        <p:spPr>
          <a:xfrm>
            <a:off x="152400" y="152400"/>
            <a:ext cx="6096000" cy="45529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88"/>
          <p:cNvSpPr txBox="1"/>
          <p:nvPr>
            <p:ph idx="1" type="body"/>
          </p:nvPr>
        </p:nvSpPr>
        <p:spPr>
          <a:xfrm>
            <a:off x="545100" y="499800"/>
            <a:ext cx="75417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As you can see the pie chart draws one piece (called a wedge) for each value in the array (in this case [35, 25, 25, 15]).</a:t>
            </a:r>
            <a:endParaRPr sz="2800"/>
          </a:p>
          <a:p>
            <a:pPr indent="0" lvl="0" marL="0" rtl="0" algn="l">
              <a:spcBef>
                <a:spcPts val="1600"/>
              </a:spcBef>
              <a:spcAft>
                <a:spcPts val="1600"/>
              </a:spcAft>
              <a:buNone/>
            </a:pPr>
            <a:r>
              <a:rPr lang="en" sz="2800"/>
              <a:t>By default the plotting of the first wedge starts from the x-axis and move counterclockwise:</a:t>
            </a:r>
            <a:endParaRPr sz="28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89"/>
          <p:cNvSpPr txBox="1"/>
          <p:nvPr>
            <p:ph idx="1" type="body"/>
          </p:nvPr>
        </p:nvSpPr>
        <p:spPr>
          <a:xfrm>
            <a:off x="152400" y="3840450"/>
            <a:ext cx="8614500" cy="7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Note: The size of each wedge is determined by comparing the value with all the other values, by using this formula:</a:t>
            </a:r>
            <a:endParaRPr sz="1600"/>
          </a:p>
          <a:p>
            <a:pPr indent="0" lvl="0" marL="0" rtl="0" algn="l">
              <a:spcBef>
                <a:spcPts val="1600"/>
              </a:spcBef>
              <a:spcAft>
                <a:spcPts val="1600"/>
              </a:spcAft>
              <a:buNone/>
            </a:pPr>
            <a:r>
              <a:rPr lang="en" sz="1600"/>
              <a:t>The value divided by the sum of all values: x/sum(x)</a:t>
            </a:r>
            <a:endParaRPr sz="1600"/>
          </a:p>
        </p:txBody>
      </p:sp>
      <p:pic>
        <p:nvPicPr>
          <p:cNvPr id="418" name="Google Shape;418;p89"/>
          <p:cNvPicPr preferRelativeResize="0"/>
          <p:nvPr/>
        </p:nvPicPr>
        <p:blipFill>
          <a:blip r:embed="rId3">
            <a:alphaModFix/>
          </a:blip>
          <a:stretch>
            <a:fillRect/>
          </a:stretch>
        </p:blipFill>
        <p:spPr>
          <a:xfrm>
            <a:off x="152400" y="152400"/>
            <a:ext cx="5050101" cy="309302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90"/>
          <p:cNvSpPr txBox="1"/>
          <p:nvPr>
            <p:ph idx="1" type="body"/>
          </p:nvPr>
        </p:nvSpPr>
        <p:spPr>
          <a:xfrm>
            <a:off x="483400" y="0"/>
            <a:ext cx="84564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Labels</a:t>
            </a:r>
            <a:endParaRPr b="1" sz="2400"/>
          </a:p>
          <a:p>
            <a:pPr indent="0" lvl="0" marL="0" rtl="0" algn="l">
              <a:spcBef>
                <a:spcPts val="1600"/>
              </a:spcBef>
              <a:spcAft>
                <a:spcPts val="0"/>
              </a:spcAft>
              <a:buNone/>
            </a:pPr>
            <a:r>
              <a:rPr lang="en" sz="2400"/>
              <a:t>Add labels to the pie chart with the label parameter.</a:t>
            </a:r>
            <a:endParaRPr sz="2400"/>
          </a:p>
          <a:p>
            <a:pPr indent="0" lvl="0" marL="0" rtl="0" algn="l">
              <a:spcBef>
                <a:spcPts val="1600"/>
              </a:spcBef>
              <a:spcAft>
                <a:spcPts val="0"/>
              </a:spcAft>
              <a:buNone/>
            </a:pPr>
            <a:r>
              <a:rPr lang="en" sz="2400"/>
              <a:t>The label parameter must be an array with one label for each wedge:</a:t>
            </a:r>
            <a:endParaRPr sz="2400"/>
          </a:p>
          <a:p>
            <a:pPr indent="0" lvl="0" marL="0" rtl="0" algn="l">
              <a:spcBef>
                <a:spcPts val="1600"/>
              </a:spcBef>
              <a:spcAft>
                <a:spcPts val="0"/>
              </a:spcAft>
              <a:buNone/>
            </a:pPr>
            <a:r>
              <a:rPr lang="en" sz="2400"/>
              <a:t>import matplotlib.pyplot as plt</a:t>
            </a:r>
            <a:endParaRPr sz="2400"/>
          </a:p>
          <a:p>
            <a:pPr indent="0" lvl="0" marL="0" rtl="0" algn="l">
              <a:spcBef>
                <a:spcPts val="1600"/>
              </a:spcBef>
              <a:spcAft>
                <a:spcPts val="0"/>
              </a:spcAft>
              <a:buNone/>
            </a:pPr>
            <a:r>
              <a:rPr lang="en" sz="2400"/>
              <a:t>import numpy as np</a:t>
            </a:r>
            <a:endParaRPr sz="2400"/>
          </a:p>
          <a:p>
            <a:pPr indent="0" lvl="0" marL="0" rtl="0" algn="l">
              <a:spcBef>
                <a:spcPts val="1600"/>
              </a:spcBef>
              <a:spcAft>
                <a:spcPts val="0"/>
              </a:spcAft>
              <a:buNone/>
            </a:pPr>
            <a:r>
              <a:rPr lang="en" sz="2400"/>
              <a:t>y = np.array([35, 25, 25, 15])</a:t>
            </a:r>
            <a:endParaRPr sz="2400"/>
          </a:p>
          <a:p>
            <a:pPr indent="0" lvl="0" marL="0" rtl="0" algn="l">
              <a:spcBef>
                <a:spcPts val="1600"/>
              </a:spcBef>
              <a:spcAft>
                <a:spcPts val="0"/>
              </a:spcAft>
              <a:buNone/>
            </a:pPr>
            <a:r>
              <a:rPr lang="en" sz="2400"/>
              <a:t>mylabels = ["Apples", "Bananas", "Cherries", "Dates"]</a:t>
            </a:r>
            <a:endParaRPr sz="2400"/>
          </a:p>
          <a:p>
            <a:pPr indent="0" lvl="0" marL="0" rtl="0" algn="l">
              <a:spcBef>
                <a:spcPts val="1600"/>
              </a:spcBef>
              <a:spcAft>
                <a:spcPts val="0"/>
              </a:spcAft>
              <a:buNone/>
            </a:pPr>
            <a:r>
              <a:rPr lang="en" sz="2400"/>
              <a:t>plt.pie(y, labels = mylabels)</a:t>
            </a:r>
            <a:endParaRPr sz="2400"/>
          </a:p>
          <a:p>
            <a:pPr indent="0" lvl="0" marL="0" rtl="0" algn="l">
              <a:spcBef>
                <a:spcPts val="1600"/>
              </a:spcBef>
              <a:spcAft>
                <a:spcPts val="1600"/>
              </a:spcAft>
              <a:buNone/>
            </a:pPr>
            <a:r>
              <a:rPr lang="en" sz="2400"/>
              <a:t>plt.show()</a:t>
            </a:r>
            <a:endParaRPr sz="24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91"/>
          <p:cNvPicPr preferRelativeResize="0"/>
          <p:nvPr/>
        </p:nvPicPr>
        <p:blipFill>
          <a:blip r:embed="rId3">
            <a:alphaModFix/>
          </a:blip>
          <a:stretch>
            <a:fillRect/>
          </a:stretch>
        </p:blipFill>
        <p:spPr>
          <a:xfrm>
            <a:off x="152400" y="152400"/>
            <a:ext cx="6096000" cy="45529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92"/>
          <p:cNvSpPr txBox="1"/>
          <p:nvPr>
            <p:ph idx="1" type="body"/>
          </p:nvPr>
        </p:nvSpPr>
        <p:spPr>
          <a:xfrm>
            <a:off x="155400" y="57675"/>
            <a:ext cx="46242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2700"/>
              <a:t>Start Angle</a:t>
            </a:r>
            <a:endParaRPr b="1" sz="2700"/>
          </a:p>
          <a:p>
            <a:pPr indent="0" lvl="0" marL="0" rtl="0" algn="just">
              <a:spcBef>
                <a:spcPts val="1600"/>
              </a:spcBef>
              <a:spcAft>
                <a:spcPts val="0"/>
              </a:spcAft>
              <a:buNone/>
            </a:pPr>
            <a:r>
              <a:rPr lang="en" sz="2700"/>
              <a:t>As mentioned the default start angle is at the x-axis, but you can change the start angle by specifying a startangle parameter.</a:t>
            </a:r>
            <a:endParaRPr sz="2700"/>
          </a:p>
          <a:p>
            <a:pPr indent="0" lvl="0" marL="0" rtl="0" algn="just">
              <a:spcBef>
                <a:spcPts val="1600"/>
              </a:spcBef>
              <a:spcAft>
                <a:spcPts val="0"/>
              </a:spcAft>
              <a:buNone/>
            </a:pPr>
            <a:r>
              <a:t/>
            </a:r>
            <a:endParaRPr sz="2700"/>
          </a:p>
          <a:p>
            <a:pPr indent="0" lvl="0" marL="0" rtl="0" algn="just">
              <a:spcBef>
                <a:spcPts val="1600"/>
              </a:spcBef>
              <a:spcAft>
                <a:spcPts val="1600"/>
              </a:spcAft>
              <a:buNone/>
            </a:pPr>
            <a:r>
              <a:rPr lang="en" sz="2700"/>
              <a:t>The startangle parameter is defined with an angle in degrees, default angle is 0:</a:t>
            </a:r>
            <a:endParaRPr sz="2700"/>
          </a:p>
        </p:txBody>
      </p:sp>
      <p:pic>
        <p:nvPicPr>
          <p:cNvPr id="434" name="Google Shape;434;p92"/>
          <p:cNvPicPr preferRelativeResize="0"/>
          <p:nvPr/>
        </p:nvPicPr>
        <p:blipFill>
          <a:blip r:embed="rId3">
            <a:alphaModFix/>
          </a:blip>
          <a:stretch>
            <a:fillRect/>
          </a:stretch>
        </p:blipFill>
        <p:spPr>
          <a:xfrm>
            <a:off x="4932000" y="152400"/>
            <a:ext cx="4059600" cy="425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93"/>
          <p:cNvSpPr txBox="1"/>
          <p:nvPr>
            <p:ph idx="1" type="body"/>
          </p:nvPr>
        </p:nvSpPr>
        <p:spPr>
          <a:xfrm>
            <a:off x="241050" y="283025"/>
            <a:ext cx="75816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Start the first wedge at 90 degrees:</a:t>
            </a:r>
            <a:endParaRPr sz="2800"/>
          </a:p>
          <a:p>
            <a:pPr indent="0" lvl="0" marL="0" rtl="0" algn="l">
              <a:spcBef>
                <a:spcPts val="1600"/>
              </a:spcBef>
              <a:spcAft>
                <a:spcPts val="0"/>
              </a:spcAft>
              <a:buNone/>
            </a:pPr>
            <a:r>
              <a:rPr lang="en" sz="2800"/>
              <a:t>import matplotlib.pyplot as plt</a:t>
            </a:r>
            <a:endParaRPr sz="2800"/>
          </a:p>
          <a:p>
            <a:pPr indent="0" lvl="0" marL="0" rtl="0" algn="l">
              <a:spcBef>
                <a:spcPts val="1600"/>
              </a:spcBef>
              <a:spcAft>
                <a:spcPts val="0"/>
              </a:spcAft>
              <a:buNone/>
            </a:pPr>
            <a:r>
              <a:rPr lang="en" sz="2800"/>
              <a:t>import numpy as np</a:t>
            </a:r>
            <a:endParaRPr sz="2800"/>
          </a:p>
          <a:p>
            <a:pPr indent="0" lvl="0" marL="0" rtl="0" algn="l">
              <a:spcBef>
                <a:spcPts val="1600"/>
              </a:spcBef>
              <a:spcAft>
                <a:spcPts val="0"/>
              </a:spcAft>
              <a:buNone/>
            </a:pPr>
            <a:r>
              <a:rPr lang="en" sz="2800"/>
              <a:t>y = np.array([35, 25, 25, 15])</a:t>
            </a:r>
            <a:endParaRPr sz="2800"/>
          </a:p>
          <a:p>
            <a:pPr indent="0" lvl="0" marL="0" rtl="0" algn="l">
              <a:spcBef>
                <a:spcPts val="1600"/>
              </a:spcBef>
              <a:spcAft>
                <a:spcPts val="0"/>
              </a:spcAft>
              <a:buNone/>
            </a:pPr>
            <a:r>
              <a:rPr lang="en" sz="2800"/>
              <a:t>mylabels = ["Apples", "Bananas", "Cherries", "Dates"]</a:t>
            </a:r>
            <a:endParaRPr sz="2800"/>
          </a:p>
          <a:p>
            <a:pPr indent="0" lvl="0" marL="0" rtl="0" algn="l">
              <a:spcBef>
                <a:spcPts val="1600"/>
              </a:spcBef>
              <a:spcAft>
                <a:spcPts val="0"/>
              </a:spcAft>
              <a:buNone/>
            </a:pPr>
            <a:r>
              <a:rPr lang="en" sz="2800"/>
              <a:t>plt.pie(y, labels = mylabels, startangle = 90)</a:t>
            </a:r>
            <a:endParaRPr sz="2800"/>
          </a:p>
          <a:p>
            <a:pPr indent="0" lvl="0" marL="0" rtl="0" algn="l">
              <a:spcBef>
                <a:spcPts val="1600"/>
              </a:spcBef>
              <a:spcAft>
                <a:spcPts val="1600"/>
              </a:spcAft>
              <a:buNone/>
            </a:pPr>
            <a:r>
              <a:rPr lang="en" sz="2800"/>
              <a:t>plt.show()</a:t>
            </a:r>
            <a:endParaRPr sz="2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94"/>
          <p:cNvPicPr preferRelativeResize="0"/>
          <p:nvPr/>
        </p:nvPicPr>
        <p:blipFill>
          <a:blip r:embed="rId3">
            <a:alphaModFix/>
          </a:blip>
          <a:stretch>
            <a:fillRect/>
          </a:stretch>
        </p:blipFill>
        <p:spPr>
          <a:xfrm>
            <a:off x="152400" y="152400"/>
            <a:ext cx="6096000" cy="45529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95"/>
          <p:cNvSpPr txBox="1"/>
          <p:nvPr>
            <p:ph idx="1" type="body"/>
          </p:nvPr>
        </p:nvSpPr>
        <p:spPr>
          <a:xfrm>
            <a:off x="450900" y="0"/>
            <a:ext cx="82317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t>Explode</a:t>
            </a:r>
            <a:endParaRPr b="1" sz="2500"/>
          </a:p>
          <a:p>
            <a:pPr indent="0" lvl="0" marL="0" rtl="0" algn="l">
              <a:spcBef>
                <a:spcPts val="1600"/>
              </a:spcBef>
              <a:spcAft>
                <a:spcPts val="0"/>
              </a:spcAft>
              <a:buNone/>
            </a:pPr>
            <a:r>
              <a:rPr lang="en" sz="2500"/>
              <a:t>Maybe you want one of the wedges to stand out? The explode parameter allows you to do that.</a:t>
            </a:r>
            <a:endParaRPr sz="2500"/>
          </a:p>
          <a:p>
            <a:pPr indent="0" lvl="0" marL="0" rtl="0" algn="l">
              <a:spcBef>
                <a:spcPts val="1600"/>
              </a:spcBef>
              <a:spcAft>
                <a:spcPts val="0"/>
              </a:spcAft>
              <a:buNone/>
            </a:pPr>
            <a:r>
              <a:rPr lang="en" sz="2500"/>
              <a:t>The explode parameter, if specified, and not None, must be an array with one value for each wedge.</a:t>
            </a:r>
            <a:endParaRPr sz="2500"/>
          </a:p>
          <a:p>
            <a:pPr indent="0" lvl="0" marL="0" rtl="0" algn="l">
              <a:spcBef>
                <a:spcPts val="1600"/>
              </a:spcBef>
              <a:spcAft>
                <a:spcPts val="1600"/>
              </a:spcAft>
              <a:buNone/>
            </a:pPr>
            <a:r>
              <a:rPr lang="en" sz="2500"/>
              <a:t>Each value represents how far from the center each wedge is displayed:</a:t>
            </a:r>
            <a:endParaRPr sz="25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96"/>
          <p:cNvSpPr txBox="1"/>
          <p:nvPr>
            <p:ph idx="1" type="body"/>
          </p:nvPr>
        </p:nvSpPr>
        <p:spPr>
          <a:xfrm>
            <a:off x="398350" y="94275"/>
            <a:ext cx="79905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Pull the "Apples" wedge 0.2 from the center of the pie:</a:t>
            </a:r>
            <a:endParaRPr sz="2500"/>
          </a:p>
          <a:p>
            <a:pPr indent="0" lvl="0" marL="0" rtl="0" algn="l">
              <a:spcBef>
                <a:spcPts val="1600"/>
              </a:spcBef>
              <a:spcAft>
                <a:spcPts val="0"/>
              </a:spcAft>
              <a:buNone/>
            </a:pPr>
            <a:r>
              <a:rPr lang="en" sz="2500"/>
              <a:t>import matplotlib.pyplot as plt</a:t>
            </a:r>
            <a:endParaRPr sz="2500"/>
          </a:p>
          <a:p>
            <a:pPr indent="0" lvl="0" marL="0" rtl="0" algn="l">
              <a:spcBef>
                <a:spcPts val="1600"/>
              </a:spcBef>
              <a:spcAft>
                <a:spcPts val="0"/>
              </a:spcAft>
              <a:buNone/>
            </a:pPr>
            <a:r>
              <a:rPr lang="en" sz="2500"/>
              <a:t>import numpy as np</a:t>
            </a:r>
            <a:endParaRPr sz="2500"/>
          </a:p>
          <a:p>
            <a:pPr indent="0" lvl="0" marL="0" rtl="0" algn="l">
              <a:spcBef>
                <a:spcPts val="1600"/>
              </a:spcBef>
              <a:spcAft>
                <a:spcPts val="0"/>
              </a:spcAft>
              <a:buNone/>
            </a:pPr>
            <a:r>
              <a:rPr lang="en" sz="2500"/>
              <a:t>y = np.array([35, 25, 25, 15])</a:t>
            </a:r>
            <a:endParaRPr sz="2500"/>
          </a:p>
          <a:p>
            <a:pPr indent="0" lvl="0" marL="0" rtl="0" algn="l">
              <a:spcBef>
                <a:spcPts val="1600"/>
              </a:spcBef>
              <a:spcAft>
                <a:spcPts val="0"/>
              </a:spcAft>
              <a:buNone/>
            </a:pPr>
            <a:r>
              <a:rPr lang="en" sz="2500"/>
              <a:t>mylabels = ["Apples", "Bananas", "Cherries", "Dates"]</a:t>
            </a:r>
            <a:endParaRPr sz="2500"/>
          </a:p>
          <a:p>
            <a:pPr indent="0" lvl="0" marL="0" rtl="0" algn="l">
              <a:spcBef>
                <a:spcPts val="1600"/>
              </a:spcBef>
              <a:spcAft>
                <a:spcPts val="0"/>
              </a:spcAft>
              <a:buNone/>
            </a:pPr>
            <a:r>
              <a:rPr lang="en" sz="2500"/>
              <a:t>myexplode = [0.2, 0, 0, 0]</a:t>
            </a:r>
            <a:endParaRPr sz="2500"/>
          </a:p>
          <a:p>
            <a:pPr indent="0" lvl="0" marL="0" rtl="0" algn="l">
              <a:spcBef>
                <a:spcPts val="1600"/>
              </a:spcBef>
              <a:spcAft>
                <a:spcPts val="0"/>
              </a:spcAft>
              <a:buNone/>
            </a:pPr>
            <a:r>
              <a:rPr lang="en" sz="2500"/>
              <a:t>plt.pie(y, labels = mylabels, explode = myexplode)</a:t>
            </a:r>
            <a:endParaRPr sz="2500"/>
          </a:p>
          <a:p>
            <a:pPr indent="0" lvl="0" marL="0" rtl="0" algn="l">
              <a:spcBef>
                <a:spcPts val="1600"/>
              </a:spcBef>
              <a:spcAft>
                <a:spcPts val="1600"/>
              </a:spcAft>
              <a:buNone/>
            </a:pPr>
            <a:r>
              <a:rPr lang="en" sz="2500"/>
              <a:t>plt.show()</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43"/>
          <p:cNvSpPr txBox="1"/>
          <p:nvPr>
            <p:ph idx="1" type="body"/>
          </p:nvPr>
        </p:nvSpPr>
        <p:spPr>
          <a:xfrm>
            <a:off x="197475" y="67250"/>
            <a:ext cx="85944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To plot symbols rather than lines, provide an additional string argument.</a:t>
            </a:r>
            <a:endParaRPr sz="2200"/>
          </a:p>
          <a:p>
            <a:pPr indent="0" lvl="0" marL="0" rtl="0" algn="l">
              <a:spcBef>
                <a:spcPts val="1600"/>
              </a:spcBef>
              <a:spcAft>
                <a:spcPts val="0"/>
              </a:spcAft>
              <a:buNone/>
            </a:pPr>
            <a:r>
              <a:rPr b="1" lang="en" sz="2200">
                <a:solidFill>
                  <a:srgbClr val="FFFF00"/>
                </a:solidFill>
              </a:rPr>
              <a:t>Symbols	</a:t>
            </a:r>
            <a:r>
              <a:rPr lang="en" sz="2200"/>
              <a:t>	- , –, -., , . , , , o , ^ , v , &lt; , &gt; , s , + , x , D , d , 1 , 2 , 3 , 4 , h , H , p , | , _</a:t>
            </a:r>
            <a:endParaRPr sz="2200"/>
          </a:p>
          <a:p>
            <a:pPr indent="0" lvl="0" marL="0" rtl="0" algn="l">
              <a:spcBef>
                <a:spcPts val="1600"/>
              </a:spcBef>
              <a:spcAft>
                <a:spcPts val="0"/>
              </a:spcAft>
              <a:buNone/>
            </a:pPr>
            <a:r>
              <a:rPr b="1" lang="en" sz="2200">
                <a:solidFill>
                  <a:srgbClr val="FFFF00"/>
                </a:solidFill>
              </a:rPr>
              <a:t>colors</a:t>
            </a:r>
            <a:r>
              <a:rPr lang="en" sz="2200"/>
              <a:t>		b, g, r, c, m, y, k, w</a:t>
            </a:r>
            <a:endParaRPr sz="2200"/>
          </a:p>
          <a:p>
            <a:pPr indent="0" lvl="0" marL="0" rtl="0" algn="l">
              <a:spcBef>
                <a:spcPts val="1600"/>
              </a:spcBef>
              <a:spcAft>
                <a:spcPts val="0"/>
              </a:spcAft>
              <a:buNone/>
            </a:pPr>
            <a:r>
              <a:rPr lang="en" sz="2200"/>
              <a:t>Now, consider executing the following code −</a:t>
            </a:r>
            <a:endParaRPr sz="2200"/>
          </a:p>
          <a:p>
            <a:pPr indent="0" lvl="0" marL="0" rtl="0" algn="l">
              <a:spcBef>
                <a:spcPts val="1600"/>
              </a:spcBef>
              <a:spcAft>
                <a:spcPts val="0"/>
              </a:spcAft>
              <a:buNone/>
            </a:pPr>
            <a:r>
              <a:rPr lang="en" sz="2200"/>
              <a:t>from pylab import *</a:t>
            </a:r>
            <a:endParaRPr sz="2200"/>
          </a:p>
          <a:p>
            <a:pPr indent="0" lvl="0" marL="0" rtl="0" algn="l">
              <a:spcBef>
                <a:spcPts val="1600"/>
              </a:spcBef>
              <a:spcAft>
                <a:spcPts val="0"/>
              </a:spcAft>
              <a:buNone/>
            </a:pPr>
            <a:r>
              <a:rPr lang="en" sz="2200"/>
              <a:t>x = linspace(-3, 3, 30)</a:t>
            </a:r>
            <a:endParaRPr sz="2200"/>
          </a:p>
          <a:p>
            <a:pPr indent="0" lvl="0" marL="0" rtl="0" algn="l">
              <a:spcBef>
                <a:spcPts val="1600"/>
              </a:spcBef>
              <a:spcAft>
                <a:spcPts val="0"/>
              </a:spcAft>
              <a:buNone/>
            </a:pPr>
            <a:r>
              <a:rPr lang="en" sz="2200"/>
              <a:t>y = x**2</a:t>
            </a:r>
            <a:endParaRPr sz="2200"/>
          </a:p>
          <a:p>
            <a:pPr indent="0" lvl="0" marL="0" rtl="0" algn="l">
              <a:spcBef>
                <a:spcPts val="1600"/>
              </a:spcBef>
              <a:spcAft>
                <a:spcPts val="0"/>
              </a:spcAft>
              <a:buNone/>
            </a:pPr>
            <a:r>
              <a:rPr lang="en" sz="2200"/>
              <a:t>plot(x, y, 'r.')</a:t>
            </a:r>
            <a:endParaRPr sz="2200"/>
          </a:p>
          <a:p>
            <a:pPr indent="0" lvl="0" marL="0" rtl="0" algn="l">
              <a:spcBef>
                <a:spcPts val="1600"/>
              </a:spcBef>
              <a:spcAft>
                <a:spcPts val="1600"/>
              </a:spcAft>
              <a:buNone/>
            </a:pPr>
            <a:r>
              <a:rPr lang="en" sz="2200"/>
              <a:t>show()</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97"/>
          <p:cNvPicPr preferRelativeResize="0"/>
          <p:nvPr/>
        </p:nvPicPr>
        <p:blipFill>
          <a:blip r:embed="rId3">
            <a:alphaModFix/>
          </a:blip>
          <a:stretch>
            <a:fillRect/>
          </a:stretch>
        </p:blipFill>
        <p:spPr>
          <a:xfrm>
            <a:off x="152400" y="152400"/>
            <a:ext cx="6096000" cy="45529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98"/>
          <p:cNvSpPr txBox="1"/>
          <p:nvPr>
            <p:ph idx="1" type="body"/>
          </p:nvPr>
        </p:nvSpPr>
        <p:spPr>
          <a:xfrm>
            <a:off x="471750" y="-52525"/>
            <a:ext cx="78858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t>Shadow</a:t>
            </a:r>
            <a:endParaRPr b="1" sz="2100"/>
          </a:p>
          <a:p>
            <a:pPr indent="0" lvl="0" marL="0" rtl="0" algn="l">
              <a:spcBef>
                <a:spcPts val="1600"/>
              </a:spcBef>
              <a:spcAft>
                <a:spcPts val="0"/>
              </a:spcAft>
              <a:buNone/>
            </a:pPr>
            <a:r>
              <a:rPr lang="en" sz="2100"/>
              <a:t>Add a shadow to the pie chart by setting the shadows parameter to True:</a:t>
            </a:r>
            <a:endParaRPr sz="2100"/>
          </a:p>
          <a:p>
            <a:pPr indent="0" lvl="0" marL="0" rtl="0" algn="l">
              <a:spcBef>
                <a:spcPts val="1600"/>
              </a:spcBef>
              <a:spcAft>
                <a:spcPts val="0"/>
              </a:spcAft>
              <a:buNone/>
            </a:pPr>
            <a:r>
              <a:rPr lang="en" sz="2100"/>
              <a:t>Add a shadow:</a:t>
            </a:r>
            <a:endParaRPr sz="2100"/>
          </a:p>
          <a:p>
            <a:pPr indent="0" lvl="0" marL="0" rtl="0" algn="l">
              <a:spcBef>
                <a:spcPts val="1600"/>
              </a:spcBef>
              <a:spcAft>
                <a:spcPts val="0"/>
              </a:spcAft>
              <a:buNone/>
            </a:pPr>
            <a:r>
              <a:rPr lang="en" sz="2100"/>
              <a:t>import matplotlib.pyplot as plt</a:t>
            </a:r>
            <a:endParaRPr sz="2100"/>
          </a:p>
          <a:p>
            <a:pPr indent="0" lvl="0" marL="0" rtl="0" algn="l">
              <a:spcBef>
                <a:spcPts val="1600"/>
              </a:spcBef>
              <a:spcAft>
                <a:spcPts val="0"/>
              </a:spcAft>
              <a:buNone/>
            </a:pPr>
            <a:r>
              <a:rPr lang="en" sz="2100"/>
              <a:t>import numpy as np</a:t>
            </a:r>
            <a:endParaRPr sz="2100"/>
          </a:p>
          <a:p>
            <a:pPr indent="0" lvl="0" marL="0" rtl="0" algn="l">
              <a:spcBef>
                <a:spcPts val="1600"/>
              </a:spcBef>
              <a:spcAft>
                <a:spcPts val="0"/>
              </a:spcAft>
              <a:buNone/>
            </a:pPr>
            <a:r>
              <a:rPr lang="en" sz="2100"/>
              <a:t>y = np.array([35, 25, 25, 15])</a:t>
            </a:r>
            <a:endParaRPr sz="2100"/>
          </a:p>
          <a:p>
            <a:pPr indent="0" lvl="0" marL="0" rtl="0" algn="l">
              <a:spcBef>
                <a:spcPts val="1600"/>
              </a:spcBef>
              <a:spcAft>
                <a:spcPts val="0"/>
              </a:spcAft>
              <a:buNone/>
            </a:pPr>
            <a:r>
              <a:rPr lang="en" sz="2100"/>
              <a:t>mylabels = ["Apples", "Bananas", "Cherries", "Dates"]</a:t>
            </a:r>
            <a:endParaRPr sz="2100"/>
          </a:p>
          <a:p>
            <a:pPr indent="0" lvl="0" marL="0" rtl="0" algn="l">
              <a:spcBef>
                <a:spcPts val="1600"/>
              </a:spcBef>
              <a:spcAft>
                <a:spcPts val="0"/>
              </a:spcAft>
              <a:buNone/>
            </a:pPr>
            <a:r>
              <a:rPr lang="en" sz="2100"/>
              <a:t>myexplode = [0.2, 0, 0, 0]</a:t>
            </a:r>
            <a:endParaRPr sz="2100"/>
          </a:p>
          <a:p>
            <a:pPr indent="0" lvl="0" marL="0" rtl="0" algn="l">
              <a:spcBef>
                <a:spcPts val="1600"/>
              </a:spcBef>
              <a:spcAft>
                <a:spcPts val="0"/>
              </a:spcAft>
              <a:buNone/>
            </a:pPr>
            <a:r>
              <a:rPr lang="en" sz="2100"/>
              <a:t>plt.pie(y, labels = mylabels, explode = myexplode, shadow = True)</a:t>
            </a:r>
            <a:endParaRPr sz="2100"/>
          </a:p>
          <a:p>
            <a:pPr indent="0" lvl="0" marL="0" rtl="0" algn="l">
              <a:spcBef>
                <a:spcPts val="1600"/>
              </a:spcBef>
              <a:spcAft>
                <a:spcPts val="1600"/>
              </a:spcAft>
              <a:buNone/>
            </a:pPr>
            <a:r>
              <a:rPr lang="en" sz="2100"/>
              <a:t>plt.show()</a:t>
            </a:r>
            <a:endParaRPr sz="21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99"/>
          <p:cNvPicPr preferRelativeResize="0"/>
          <p:nvPr/>
        </p:nvPicPr>
        <p:blipFill>
          <a:blip r:embed="rId3">
            <a:alphaModFix/>
          </a:blip>
          <a:stretch>
            <a:fillRect/>
          </a:stretch>
        </p:blipFill>
        <p:spPr>
          <a:xfrm>
            <a:off x="152400" y="152400"/>
            <a:ext cx="6096000" cy="45529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100"/>
          <p:cNvSpPr txBox="1"/>
          <p:nvPr>
            <p:ph idx="1" type="body"/>
          </p:nvPr>
        </p:nvSpPr>
        <p:spPr>
          <a:xfrm>
            <a:off x="125825" y="52325"/>
            <a:ext cx="82107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Colors</a:t>
            </a:r>
            <a:endParaRPr b="1" sz="1800"/>
          </a:p>
          <a:p>
            <a:pPr indent="0" lvl="0" marL="0" rtl="0" algn="l">
              <a:spcBef>
                <a:spcPts val="1600"/>
              </a:spcBef>
              <a:spcAft>
                <a:spcPts val="0"/>
              </a:spcAft>
              <a:buNone/>
            </a:pPr>
            <a:r>
              <a:rPr lang="en" sz="1800"/>
              <a:t>You can set the color of each wedge with the colors parameter.</a:t>
            </a:r>
            <a:endParaRPr sz="1800"/>
          </a:p>
          <a:p>
            <a:pPr indent="0" lvl="0" marL="0" rtl="0" algn="l">
              <a:spcBef>
                <a:spcPts val="1600"/>
              </a:spcBef>
              <a:spcAft>
                <a:spcPts val="0"/>
              </a:spcAft>
              <a:buNone/>
            </a:pPr>
            <a:r>
              <a:rPr lang="en" sz="1800"/>
              <a:t>The colors parameter, if specified, must be an array with one value for each wedge:</a:t>
            </a:r>
            <a:endParaRPr sz="1800"/>
          </a:p>
          <a:p>
            <a:pPr indent="0" lvl="0" marL="0" rtl="0" algn="l">
              <a:spcBef>
                <a:spcPts val="1600"/>
              </a:spcBef>
              <a:spcAft>
                <a:spcPts val="0"/>
              </a:spcAft>
              <a:buNone/>
            </a:pPr>
            <a:r>
              <a:rPr lang="en" sz="1800"/>
              <a:t>Specify a new color for each wedge:</a:t>
            </a:r>
            <a:endParaRPr sz="1800"/>
          </a:p>
          <a:p>
            <a:pPr indent="0" lvl="0" marL="0" rtl="0" algn="l">
              <a:spcBef>
                <a:spcPts val="1600"/>
              </a:spcBef>
              <a:spcAft>
                <a:spcPts val="0"/>
              </a:spcAft>
              <a:buNone/>
            </a:pPr>
            <a:r>
              <a:rPr lang="en" sz="1800"/>
              <a:t>import matplotlib.pyplot as plt</a:t>
            </a:r>
            <a:endParaRPr sz="1800"/>
          </a:p>
          <a:p>
            <a:pPr indent="0" lvl="0" marL="0" rtl="0" algn="l">
              <a:spcBef>
                <a:spcPts val="1600"/>
              </a:spcBef>
              <a:spcAft>
                <a:spcPts val="0"/>
              </a:spcAft>
              <a:buNone/>
            </a:pPr>
            <a:r>
              <a:rPr lang="en" sz="1800"/>
              <a:t>import numpy as np</a:t>
            </a:r>
            <a:endParaRPr sz="1800"/>
          </a:p>
          <a:p>
            <a:pPr indent="0" lvl="0" marL="0" rtl="0" algn="l">
              <a:spcBef>
                <a:spcPts val="1600"/>
              </a:spcBef>
              <a:spcAft>
                <a:spcPts val="0"/>
              </a:spcAft>
              <a:buNone/>
            </a:pPr>
            <a:r>
              <a:rPr lang="en" sz="1800"/>
              <a:t>y = np.array([35, 25, 25, 15])</a:t>
            </a:r>
            <a:endParaRPr sz="1800"/>
          </a:p>
          <a:p>
            <a:pPr indent="0" lvl="0" marL="0" rtl="0" algn="l">
              <a:spcBef>
                <a:spcPts val="1600"/>
              </a:spcBef>
              <a:spcAft>
                <a:spcPts val="0"/>
              </a:spcAft>
              <a:buNone/>
            </a:pPr>
            <a:r>
              <a:rPr lang="en" sz="1800"/>
              <a:t>mylabels = ["Apples", "Bananas", "Cherries", "Dates"]</a:t>
            </a:r>
            <a:endParaRPr sz="1800"/>
          </a:p>
          <a:p>
            <a:pPr indent="0" lvl="0" marL="0" rtl="0" algn="l">
              <a:spcBef>
                <a:spcPts val="1600"/>
              </a:spcBef>
              <a:spcAft>
                <a:spcPts val="0"/>
              </a:spcAft>
              <a:buNone/>
            </a:pPr>
            <a:r>
              <a:rPr lang="en" sz="1800"/>
              <a:t>mycolors = ["black", "hotpink", "b", "#4CAF50"]</a:t>
            </a:r>
            <a:endParaRPr sz="1800"/>
          </a:p>
          <a:p>
            <a:pPr indent="0" lvl="0" marL="0" rtl="0" algn="l">
              <a:spcBef>
                <a:spcPts val="1600"/>
              </a:spcBef>
              <a:spcAft>
                <a:spcPts val="0"/>
              </a:spcAft>
              <a:buNone/>
            </a:pPr>
            <a:r>
              <a:rPr lang="en" sz="1800"/>
              <a:t>plt.pie(y, labels = mylabels, colors = mycolors)</a:t>
            </a:r>
            <a:endParaRPr sz="1800"/>
          </a:p>
          <a:p>
            <a:pPr indent="0" lvl="0" marL="0" rtl="0" algn="l">
              <a:spcBef>
                <a:spcPts val="1600"/>
              </a:spcBef>
              <a:spcAft>
                <a:spcPts val="1600"/>
              </a:spcAft>
              <a:buNone/>
            </a:pPr>
            <a:r>
              <a:rPr lang="en" sz="1800"/>
              <a:t>plt.show()</a:t>
            </a:r>
            <a:endParaRPr sz="18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101"/>
          <p:cNvPicPr preferRelativeResize="0"/>
          <p:nvPr/>
        </p:nvPicPr>
        <p:blipFill>
          <a:blip r:embed="rId3">
            <a:alphaModFix/>
          </a:blip>
          <a:stretch>
            <a:fillRect/>
          </a:stretch>
        </p:blipFill>
        <p:spPr>
          <a:xfrm>
            <a:off x="152400" y="152400"/>
            <a:ext cx="6096000" cy="45529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102"/>
          <p:cNvSpPr txBox="1"/>
          <p:nvPr>
            <p:ph idx="1" type="body"/>
          </p:nvPr>
        </p:nvSpPr>
        <p:spPr>
          <a:xfrm>
            <a:off x="419325" y="167675"/>
            <a:ext cx="80955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You can use Hexadecimal color values, any of the 140 supported color names, or one of these shortcuts:</a:t>
            </a:r>
            <a:endParaRPr sz="2100"/>
          </a:p>
          <a:p>
            <a:pPr indent="0" lvl="0" marL="0" rtl="0" algn="l">
              <a:spcBef>
                <a:spcPts val="1600"/>
              </a:spcBef>
              <a:spcAft>
                <a:spcPts val="0"/>
              </a:spcAft>
              <a:buNone/>
            </a:pPr>
            <a:r>
              <a:rPr lang="en" sz="2100"/>
              <a:t>'r' - Red</a:t>
            </a:r>
            <a:endParaRPr sz="2100"/>
          </a:p>
          <a:p>
            <a:pPr indent="0" lvl="0" marL="0" rtl="0" algn="l">
              <a:spcBef>
                <a:spcPts val="1600"/>
              </a:spcBef>
              <a:spcAft>
                <a:spcPts val="0"/>
              </a:spcAft>
              <a:buNone/>
            </a:pPr>
            <a:r>
              <a:rPr lang="en" sz="2100"/>
              <a:t>'g' - Green</a:t>
            </a:r>
            <a:endParaRPr sz="2100"/>
          </a:p>
          <a:p>
            <a:pPr indent="0" lvl="0" marL="0" rtl="0" algn="l">
              <a:spcBef>
                <a:spcPts val="1600"/>
              </a:spcBef>
              <a:spcAft>
                <a:spcPts val="0"/>
              </a:spcAft>
              <a:buNone/>
            </a:pPr>
            <a:r>
              <a:rPr lang="en" sz="2100"/>
              <a:t>'b' - Blue</a:t>
            </a:r>
            <a:endParaRPr sz="2100"/>
          </a:p>
          <a:p>
            <a:pPr indent="0" lvl="0" marL="0" rtl="0" algn="l">
              <a:spcBef>
                <a:spcPts val="1600"/>
              </a:spcBef>
              <a:spcAft>
                <a:spcPts val="0"/>
              </a:spcAft>
              <a:buNone/>
            </a:pPr>
            <a:r>
              <a:rPr lang="en" sz="2100"/>
              <a:t>'c' - Cyan</a:t>
            </a:r>
            <a:endParaRPr sz="2100"/>
          </a:p>
          <a:p>
            <a:pPr indent="0" lvl="0" marL="0" rtl="0" algn="l">
              <a:spcBef>
                <a:spcPts val="1600"/>
              </a:spcBef>
              <a:spcAft>
                <a:spcPts val="0"/>
              </a:spcAft>
              <a:buNone/>
            </a:pPr>
            <a:r>
              <a:rPr lang="en" sz="2100"/>
              <a:t>'m' - Magenta</a:t>
            </a:r>
            <a:endParaRPr sz="2100"/>
          </a:p>
          <a:p>
            <a:pPr indent="0" lvl="0" marL="0" rtl="0" algn="l">
              <a:spcBef>
                <a:spcPts val="1600"/>
              </a:spcBef>
              <a:spcAft>
                <a:spcPts val="0"/>
              </a:spcAft>
              <a:buNone/>
            </a:pPr>
            <a:r>
              <a:rPr lang="en" sz="2100"/>
              <a:t>'y' - Yellow</a:t>
            </a:r>
            <a:endParaRPr sz="2100"/>
          </a:p>
          <a:p>
            <a:pPr indent="0" lvl="0" marL="0" rtl="0" algn="l">
              <a:spcBef>
                <a:spcPts val="1600"/>
              </a:spcBef>
              <a:spcAft>
                <a:spcPts val="0"/>
              </a:spcAft>
              <a:buNone/>
            </a:pPr>
            <a:r>
              <a:rPr lang="en" sz="2100"/>
              <a:t>'k' - Black</a:t>
            </a:r>
            <a:endParaRPr sz="2100"/>
          </a:p>
          <a:p>
            <a:pPr indent="0" lvl="0" marL="0" rtl="0" algn="l">
              <a:spcBef>
                <a:spcPts val="1600"/>
              </a:spcBef>
              <a:spcAft>
                <a:spcPts val="1600"/>
              </a:spcAft>
              <a:buNone/>
            </a:pPr>
            <a:r>
              <a:rPr lang="en" sz="2100"/>
              <a:t>'w' - White</a:t>
            </a:r>
            <a:endParaRPr sz="21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103"/>
          <p:cNvSpPr txBox="1"/>
          <p:nvPr>
            <p:ph idx="1" type="body"/>
          </p:nvPr>
        </p:nvSpPr>
        <p:spPr>
          <a:xfrm>
            <a:off x="482250" y="0"/>
            <a:ext cx="84729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Legend</a:t>
            </a:r>
            <a:endParaRPr sz="2100"/>
          </a:p>
          <a:p>
            <a:pPr indent="0" lvl="0" marL="0" rtl="0" algn="l">
              <a:spcBef>
                <a:spcPts val="1600"/>
              </a:spcBef>
              <a:spcAft>
                <a:spcPts val="0"/>
              </a:spcAft>
              <a:buNone/>
            </a:pPr>
            <a:r>
              <a:rPr lang="en" sz="2100"/>
              <a:t>To add a list of explanation for each wedge, use the legend() function:</a:t>
            </a:r>
            <a:endParaRPr sz="2100"/>
          </a:p>
          <a:p>
            <a:pPr indent="0" lvl="0" marL="0" rtl="0" algn="l">
              <a:spcBef>
                <a:spcPts val="1600"/>
              </a:spcBef>
              <a:spcAft>
                <a:spcPts val="0"/>
              </a:spcAft>
              <a:buNone/>
            </a:pPr>
            <a:r>
              <a:rPr lang="en" sz="2100"/>
              <a:t>Add a legend:</a:t>
            </a:r>
            <a:endParaRPr sz="2100"/>
          </a:p>
          <a:p>
            <a:pPr indent="0" lvl="0" marL="0" rtl="0" algn="l">
              <a:spcBef>
                <a:spcPts val="1600"/>
              </a:spcBef>
              <a:spcAft>
                <a:spcPts val="0"/>
              </a:spcAft>
              <a:buNone/>
            </a:pPr>
            <a:r>
              <a:rPr lang="en" sz="2100"/>
              <a:t>import matplotlib.pyplot as plt</a:t>
            </a:r>
            <a:endParaRPr sz="2100"/>
          </a:p>
          <a:p>
            <a:pPr indent="0" lvl="0" marL="0" rtl="0" algn="l">
              <a:spcBef>
                <a:spcPts val="1600"/>
              </a:spcBef>
              <a:spcAft>
                <a:spcPts val="0"/>
              </a:spcAft>
              <a:buNone/>
            </a:pPr>
            <a:r>
              <a:rPr lang="en" sz="2100"/>
              <a:t>import numpy as np</a:t>
            </a:r>
            <a:endParaRPr sz="2100"/>
          </a:p>
          <a:p>
            <a:pPr indent="0" lvl="0" marL="0" rtl="0" algn="l">
              <a:spcBef>
                <a:spcPts val="1600"/>
              </a:spcBef>
              <a:spcAft>
                <a:spcPts val="0"/>
              </a:spcAft>
              <a:buNone/>
            </a:pPr>
            <a:r>
              <a:rPr lang="en" sz="2100"/>
              <a:t>y = np.array([35, 25, 25, 15])</a:t>
            </a:r>
            <a:endParaRPr sz="2100"/>
          </a:p>
          <a:p>
            <a:pPr indent="0" lvl="0" marL="0" rtl="0" algn="l">
              <a:spcBef>
                <a:spcPts val="1600"/>
              </a:spcBef>
              <a:spcAft>
                <a:spcPts val="0"/>
              </a:spcAft>
              <a:buNone/>
            </a:pPr>
            <a:r>
              <a:rPr lang="en" sz="2100"/>
              <a:t>mylabels = ["Apples", "Bananas", "Cherries", "Dates"]</a:t>
            </a:r>
            <a:endParaRPr sz="2100"/>
          </a:p>
          <a:p>
            <a:pPr indent="0" lvl="0" marL="0" rtl="0" algn="l">
              <a:spcBef>
                <a:spcPts val="1600"/>
              </a:spcBef>
              <a:spcAft>
                <a:spcPts val="0"/>
              </a:spcAft>
              <a:buNone/>
            </a:pPr>
            <a:r>
              <a:rPr lang="en" sz="2100"/>
              <a:t>plt.pie(y, labels = mylabels)</a:t>
            </a:r>
            <a:endParaRPr sz="2100"/>
          </a:p>
          <a:p>
            <a:pPr indent="0" lvl="0" marL="0" rtl="0" algn="l">
              <a:spcBef>
                <a:spcPts val="1600"/>
              </a:spcBef>
              <a:spcAft>
                <a:spcPts val="0"/>
              </a:spcAft>
              <a:buNone/>
            </a:pPr>
            <a:r>
              <a:rPr lang="en" sz="2100"/>
              <a:t>plt.legend()</a:t>
            </a:r>
            <a:endParaRPr sz="2100"/>
          </a:p>
          <a:p>
            <a:pPr indent="0" lvl="0" marL="0" rtl="0" algn="l">
              <a:spcBef>
                <a:spcPts val="1600"/>
              </a:spcBef>
              <a:spcAft>
                <a:spcPts val="1600"/>
              </a:spcAft>
              <a:buNone/>
            </a:pPr>
            <a:r>
              <a:rPr lang="en" sz="2100"/>
              <a:t>plt.show()</a:t>
            </a:r>
            <a:endParaRPr sz="21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104"/>
          <p:cNvPicPr preferRelativeResize="0"/>
          <p:nvPr/>
        </p:nvPicPr>
        <p:blipFill>
          <a:blip r:embed="rId3">
            <a:alphaModFix/>
          </a:blip>
          <a:stretch>
            <a:fillRect/>
          </a:stretch>
        </p:blipFill>
        <p:spPr>
          <a:xfrm>
            <a:off x="152400" y="152400"/>
            <a:ext cx="6096000" cy="45529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105"/>
          <p:cNvSpPr txBox="1"/>
          <p:nvPr>
            <p:ph idx="1" type="body"/>
          </p:nvPr>
        </p:nvSpPr>
        <p:spPr>
          <a:xfrm>
            <a:off x="513700" y="-52525"/>
            <a:ext cx="83157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Legend With Header</a:t>
            </a:r>
            <a:endParaRPr sz="2100"/>
          </a:p>
          <a:p>
            <a:pPr indent="0" lvl="0" marL="0" rtl="0" algn="l">
              <a:spcBef>
                <a:spcPts val="1600"/>
              </a:spcBef>
              <a:spcAft>
                <a:spcPts val="0"/>
              </a:spcAft>
              <a:buNone/>
            </a:pPr>
            <a:r>
              <a:rPr lang="en" sz="2100"/>
              <a:t>To add a header to the legend, add the title parameter to the legend function.</a:t>
            </a:r>
            <a:endParaRPr sz="2100"/>
          </a:p>
          <a:p>
            <a:pPr indent="0" lvl="0" marL="0" rtl="0" algn="l">
              <a:spcBef>
                <a:spcPts val="1600"/>
              </a:spcBef>
              <a:spcAft>
                <a:spcPts val="0"/>
              </a:spcAft>
              <a:buNone/>
            </a:pPr>
            <a:r>
              <a:rPr lang="en" sz="2100"/>
              <a:t>Add a legend with a header:</a:t>
            </a:r>
            <a:endParaRPr sz="2100"/>
          </a:p>
          <a:p>
            <a:pPr indent="0" lvl="0" marL="0" rtl="0" algn="l">
              <a:spcBef>
                <a:spcPts val="1600"/>
              </a:spcBef>
              <a:spcAft>
                <a:spcPts val="0"/>
              </a:spcAft>
              <a:buNone/>
            </a:pPr>
            <a:r>
              <a:rPr lang="en" sz="2100"/>
              <a:t>import matplotlib.pyplot as plt</a:t>
            </a:r>
            <a:endParaRPr sz="2100"/>
          </a:p>
          <a:p>
            <a:pPr indent="0" lvl="0" marL="0" rtl="0" algn="l">
              <a:spcBef>
                <a:spcPts val="1600"/>
              </a:spcBef>
              <a:spcAft>
                <a:spcPts val="0"/>
              </a:spcAft>
              <a:buNone/>
            </a:pPr>
            <a:r>
              <a:rPr lang="en" sz="2100"/>
              <a:t>import numpy as np</a:t>
            </a:r>
            <a:endParaRPr sz="2100"/>
          </a:p>
          <a:p>
            <a:pPr indent="0" lvl="0" marL="0" rtl="0" algn="l">
              <a:spcBef>
                <a:spcPts val="1600"/>
              </a:spcBef>
              <a:spcAft>
                <a:spcPts val="0"/>
              </a:spcAft>
              <a:buNone/>
            </a:pPr>
            <a:r>
              <a:rPr lang="en" sz="2100"/>
              <a:t>y = np.array([35, 25, 25, 15])</a:t>
            </a:r>
            <a:endParaRPr sz="2100"/>
          </a:p>
          <a:p>
            <a:pPr indent="0" lvl="0" marL="0" rtl="0" algn="l">
              <a:spcBef>
                <a:spcPts val="1600"/>
              </a:spcBef>
              <a:spcAft>
                <a:spcPts val="0"/>
              </a:spcAft>
              <a:buNone/>
            </a:pPr>
            <a:r>
              <a:rPr lang="en" sz="2100"/>
              <a:t>mylabels = ["Apples", "Bananas", "Cherries", "Dates"]</a:t>
            </a:r>
            <a:endParaRPr sz="2100"/>
          </a:p>
          <a:p>
            <a:pPr indent="0" lvl="0" marL="0" rtl="0" algn="l">
              <a:spcBef>
                <a:spcPts val="1600"/>
              </a:spcBef>
              <a:spcAft>
                <a:spcPts val="0"/>
              </a:spcAft>
              <a:buNone/>
            </a:pPr>
            <a:r>
              <a:rPr lang="en" sz="2100"/>
              <a:t>plt.pie(y, labels = mylabels)</a:t>
            </a:r>
            <a:endParaRPr sz="2100"/>
          </a:p>
          <a:p>
            <a:pPr indent="0" lvl="0" marL="0" rtl="0" algn="l">
              <a:spcBef>
                <a:spcPts val="1600"/>
              </a:spcBef>
              <a:spcAft>
                <a:spcPts val="0"/>
              </a:spcAft>
              <a:buNone/>
            </a:pPr>
            <a:r>
              <a:rPr lang="en" sz="2100"/>
              <a:t>plt.legend(title = "Four Fruits:")</a:t>
            </a:r>
            <a:endParaRPr sz="2100"/>
          </a:p>
          <a:p>
            <a:pPr indent="0" lvl="0" marL="0" rtl="0" algn="l">
              <a:spcBef>
                <a:spcPts val="1600"/>
              </a:spcBef>
              <a:spcAft>
                <a:spcPts val="1600"/>
              </a:spcAft>
              <a:buNone/>
            </a:pPr>
            <a:r>
              <a:rPr lang="en" sz="2100"/>
              <a:t>plt.show()</a:t>
            </a:r>
            <a:endParaRPr sz="21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106"/>
          <p:cNvPicPr preferRelativeResize="0"/>
          <p:nvPr/>
        </p:nvPicPr>
        <p:blipFill>
          <a:blip r:embed="rId3">
            <a:alphaModFix/>
          </a:blip>
          <a:stretch>
            <a:fillRect/>
          </a:stretch>
        </p:blipFill>
        <p:spPr>
          <a:xfrm>
            <a:off x="152400" y="152400"/>
            <a:ext cx="6096000" cy="4552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44"/>
          <p:cNvPicPr preferRelativeResize="0"/>
          <p:nvPr/>
        </p:nvPicPr>
        <p:blipFill>
          <a:blip r:embed="rId3">
            <a:alphaModFix/>
          </a:blip>
          <a:stretch>
            <a:fillRect/>
          </a:stretch>
        </p:blipFill>
        <p:spPr>
          <a:xfrm>
            <a:off x="141025" y="630000"/>
            <a:ext cx="6027251" cy="40578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107"/>
          <p:cNvSpPr txBox="1"/>
          <p:nvPr>
            <p:ph type="title"/>
          </p:nvPr>
        </p:nvSpPr>
        <p:spPr>
          <a:xfrm>
            <a:off x="534675" y="66825"/>
            <a:ext cx="3955200" cy="8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mortgage</a:t>
            </a:r>
            <a:endParaRPr sz="2800"/>
          </a:p>
        </p:txBody>
      </p:sp>
      <p:sp>
        <p:nvSpPr>
          <p:cNvPr id="510" name="Google Shape;510;p107"/>
          <p:cNvSpPr txBox="1"/>
          <p:nvPr>
            <p:ph idx="1" type="body"/>
          </p:nvPr>
        </p:nvSpPr>
        <p:spPr>
          <a:xfrm>
            <a:off x="849250" y="943650"/>
            <a:ext cx="68580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200"/>
              <a:t>What is a Mortgage?</a:t>
            </a:r>
            <a:endParaRPr sz="2200"/>
          </a:p>
          <a:p>
            <a:pPr indent="0" lvl="0" marL="0" rtl="0" algn="just">
              <a:spcBef>
                <a:spcPts val="1600"/>
              </a:spcBef>
              <a:spcAft>
                <a:spcPts val="1600"/>
              </a:spcAft>
              <a:buNone/>
            </a:pPr>
            <a:r>
              <a:rPr lang="en" sz="2200"/>
              <a:t>A mortgage is a loan – provided by a mortgage lender or a bank – that enables an individual to purchase a home or property. While it’s possible to take out loans to cover the entire cost of a home, it’s more common to secure a loan for about 80% of the home’s value.</a:t>
            </a:r>
            <a:endParaRPr sz="22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108"/>
          <p:cNvSpPr txBox="1"/>
          <p:nvPr>
            <p:ph idx="1" type="body"/>
          </p:nvPr>
        </p:nvSpPr>
        <p:spPr>
          <a:xfrm>
            <a:off x="74375" y="19848"/>
            <a:ext cx="86031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2600"/>
              <a:t>Types of Mortgages</a:t>
            </a:r>
            <a:endParaRPr b="1" sz="2600"/>
          </a:p>
          <a:p>
            <a:pPr indent="0" lvl="0" marL="0" rtl="0" algn="just">
              <a:spcBef>
                <a:spcPts val="1600"/>
              </a:spcBef>
              <a:spcAft>
                <a:spcPts val="0"/>
              </a:spcAft>
              <a:buNone/>
            </a:pPr>
            <a:r>
              <a:rPr lang="en" sz="2600"/>
              <a:t>The two most common types of mortgages are fixed-rate and adjustable-rate (also known as variable rate) mortgages. </a:t>
            </a:r>
            <a:endParaRPr sz="2600"/>
          </a:p>
          <a:p>
            <a:pPr indent="0" lvl="0" marL="0" rtl="0" algn="just">
              <a:spcBef>
                <a:spcPts val="1600"/>
              </a:spcBef>
              <a:spcAft>
                <a:spcPts val="0"/>
              </a:spcAft>
              <a:buNone/>
            </a:pPr>
            <a:r>
              <a:rPr b="1" lang="en" sz="2600"/>
              <a:t>Fixed-Rate Mortgages</a:t>
            </a:r>
            <a:endParaRPr b="1" sz="2600"/>
          </a:p>
          <a:p>
            <a:pPr indent="0" lvl="0" marL="0" rtl="0" algn="just">
              <a:spcBef>
                <a:spcPts val="1600"/>
              </a:spcBef>
              <a:spcAft>
                <a:spcPts val="1600"/>
              </a:spcAft>
              <a:buNone/>
            </a:pPr>
            <a:r>
              <a:rPr lang="en" sz="2600"/>
              <a:t>Fixed-rate mortgages provide borrowers with an established interest rate over a set term of typically 15, 20, or 30 years. With a fixed interest rate, the shorter the term over which the borrower pays, the higher the monthly payment. Conversely, the longer the borrower takes to pay, the smaller the monthly repayment amount. However, the longer it takes to repay the loan, the more the borrower ultimately pays in interest charges.</a:t>
            </a:r>
            <a:endParaRPr sz="26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109"/>
          <p:cNvSpPr txBox="1"/>
          <p:nvPr>
            <p:ph idx="1" type="body"/>
          </p:nvPr>
        </p:nvSpPr>
        <p:spPr>
          <a:xfrm>
            <a:off x="334425" y="446900"/>
            <a:ext cx="79077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2800"/>
              <a:t>The greatest advantage of a fixed-rate mortgage is that the borrower can count on their monthly mortgage payments being the same every month throughout the life of their mortgage, making it easier to set household budgets and avoid any unexpected additional charges from one month to the next. Even if market rates increase significantly, the borrower doesn’t have to make higher monthly payments.</a:t>
            </a:r>
            <a:endParaRPr sz="2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110"/>
          <p:cNvSpPr txBox="1"/>
          <p:nvPr>
            <p:ph idx="1" type="body"/>
          </p:nvPr>
        </p:nvSpPr>
        <p:spPr>
          <a:xfrm>
            <a:off x="260075" y="149425"/>
            <a:ext cx="82794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2800"/>
              <a:t>Adjustable-Rate Mortgages</a:t>
            </a:r>
            <a:endParaRPr b="1" sz="2800"/>
          </a:p>
          <a:p>
            <a:pPr indent="0" lvl="0" marL="0" rtl="0" algn="just">
              <a:spcBef>
                <a:spcPts val="1600"/>
              </a:spcBef>
              <a:spcAft>
                <a:spcPts val="1600"/>
              </a:spcAft>
              <a:buNone/>
            </a:pPr>
            <a:r>
              <a:rPr lang="en" sz="2800"/>
              <a:t>Adjustable-rate mortgages (ARMs) come with interest rates that can – and usually, do – change over the life of the loan. Increases in market rates and other factors cause interest rates to fluctuate, which changes the amount of interest the borrower must pay, and, therefore, changes the total monthly payment due. With adjustable rate mortgages, the interest rate is set to be reviewed and adjusted at specific times. For example, the rate may be adjusted once a year or once every six months.</a:t>
            </a:r>
            <a:endParaRPr sz="28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111"/>
          <p:cNvSpPr txBox="1"/>
          <p:nvPr>
            <p:ph type="title"/>
          </p:nvPr>
        </p:nvSpPr>
        <p:spPr>
          <a:xfrm>
            <a:off x="148525" y="122100"/>
            <a:ext cx="3955200" cy="47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latin typeface="Advent Pro"/>
                <a:ea typeface="Advent Pro"/>
                <a:cs typeface="Advent Pro"/>
                <a:sym typeface="Advent Pro"/>
              </a:rPr>
              <a:t>Mortgage Payments</a:t>
            </a:r>
            <a:endParaRPr sz="3100"/>
          </a:p>
        </p:txBody>
      </p:sp>
      <p:sp>
        <p:nvSpPr>
          <p:cNvPr id="531" name="Google Shape;531;p111"/>
          <p:cNvSpPr txBox="1"/>
          <p:nvPr>
            <p:ph idx="1" type="body"/>
          </p:nvPr>
        </p:nvSpPr>
        <p:spPr>
          <a:xfrm>
            <a:off x="148525" y="594900"/>
            <a:ext cx="8663700" cy="1883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500"/>
              <a:t>Mortgage payments usually occur on a monthly basis and consist of four main parts:</a:t>
            </a:r>
            <a:endParaRPr sz="2500"/>
          </a:p>
          <a:p>
            <a:pPr indent="0" lvl="0" marL="0" rtl="0" algn="just">
              <a:spcBef>
                <a:spcPts val="1600"/>
              </a:spcBef>
              <a:spcAft>
                <a:spcPts val="0"/>
              </a:spcAft>
              <a:buNone/>
            </a:pPr>
            <a:r>
              <a:rPr b="1" lang="en" sz="2500"/>
              <a:t>1. Principal</a:t>
            </a:r>
            <a:endParaRPr b="1" sz="2500"/>
          </a:p>
          <a:p>
            <a:pPr indent="0" lvl="0" marL="0" rtl="0" algn="just">
              <a:spcBef>
                <a:spcPts val="1600"/>
              </a:spcBef>
              <a:spcAft>
                <a:spcPts val="1600"/>
              </a:spcAft>
              <a:buNone/>
            </a:pPr>
            <a:r>
              <a:rPr lang="en" sz="2500"/>
              <a:t>The principal is the total amount of the loan given. For example, if an individual takes out a $250,000 mortgage to purchase a home, then the principal loan amount is $250,000. Lenders typically like to see a 20% down payment on the purchase of a home. So, if the $250,000 mortgage represents 80% of the home’s appraised value, then the homebuyers would be making a down payment of $62,500, and the total purchase price of the home would be $312,500.</a:t>
            </a:r>
            <a:endParaRPr sz="25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112"/>
          <p:cNvSpPr txBox="1"/>
          <p:nvPr>
            <p:ph idx="1" type="body"/>
          </p:nvPr>
        </p:nvSpPr>
        <p:spPr>
          <a:xfrm>
            <a:off x="210500" y="230550"/>
            <a:ext cx="76596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2800"/>
              <a:t>2. Interest</a:t>
            </a:r>
            <a:endParaRPr b="1" sz="2800"/>
          </a:p>
          <a:p>
            <a:pPr indent="0" lvl="0" marL="0" rtl="0" algn="just">
              <a:spcBef>
                <a:spcPts val="1600"/>
              </a:spcBef>
              <a:spcAft>
                <a:spcPts val="0"/>
              </a:spcAft>
              <a:buNone/>
            </a:pPr>
            <a:r>
              <a:rPr lang="en" sz="2800"/>
              <a:t>The interest is the monthly percentage added to each mortgage payment. Lenders and banks don’t simply loan individuals money without expecting to get something in return. Interest is the money a lender or bank earns or charges on the money they loaned to homebuyers.</a:t>
            </a:r>
            <a:endParaRPr sz="2800"/>
          </a:p>
          <a:p>
            <a:pPr indent="0" lvl="0" marL="0" rtl="0" algn="just">
              <a:spcBef>
                <a:spcPts val="1600"/>
              </a:spcBef>
              <a:spcAft>
                <a:spcPts val="0"/>
              </a:spcAft>
              <a:buNone/>
            </a:pPr>
            <a:r>
              <a:t/>
            </a:r>
            <a:endParaRPr sz="2800"/>
          </a:p>
          <a:p>
            <a:pPr indent="0" lvl="0" marL="0" rtl="0" algn="just">
              <a:spcBef>
                <a:spcPts val="1600"/>
              </a:spcBef>
              <a:spcAft>
                <a:spcPts val="1600"/>
              </a:spcAft>
              <a:buNone/>
            </a:pPr>
            <a:r>
              <a:t/>
            </a:r>
            <a:endParaRPr sz="28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113"/>
          <p:cNvSpPr txBox="1"/>
          <p:nvPr>
            <p:ph idx="1" type="body"/>
          </p:nvPr>
        </p:nvSpPr>
        <p:spPr>
          <a:xfrm>
            <a:off x="396425" y="310550"/>
            <a:ext cx="69903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2800"/>
              <a:t>3. Taxes</a:t>
            </a:r>
            <a:endParaRPr b="1" sz="2800"/>
          </a:p>
          <a:p>
            <a:pPr indent="0" lvl="0" marL="0" rtl="0" algn="just">
              <a:spcBef>
                <a:spcPts val="1600"/>
              </a:spcBef>
              <a:spcAft>
                <a:spcPts val="1600"/>
              </a:spcAft>
              <a:buNone/>
            </a:pPr>
            <a:r>
              <a:rPr lang="en" sz="2800"/>
              <a:t>In most cases, mortgage payments will include the property tax the individual must pay as a homeowner. The municipal taxes are calculated based on the value of the home.</a:t>
            </a:r>
            <a:endParaRPr sz="28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114"/>
          <p:cNvSpPr txBox="1"/>
          <p:nvPr>
            <p:ph idx="1" type="body"/>
          </p:nvPr>
        </p:nvSpPr>
        <p:spPr>
          <a:xfrm>
            <a:off x="409000" y="360125"/>
            <a:ext cx="79818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2800"/>
              <a:t>4. Insurance</a:t>
            </a:r>
            <a:endParaRPr b="1" sz="2800"/>
          </a:p>
          <a:p>
            <a:pPr indent="0" lvl="0" marL="0" rtl="0" algn="just">
              <a:spcBef>
                <a:spcPts val="1600"/>
              </a:spcBef>
              <a:spcAft>
                <a:spcPts val="0"/>
              </a:spcAft>
              <a:buNone/>
            </a:pPr>
            <a:r>
              <a:rPr lang="en" sz="2800"/>
              <a:t>Mortgages also include homeowner’s insurance, which is required by lenders to cover damage to the home (which acts as collateral), as well as the property inside of it. It also covers specific mortgage insurance, which is generally required if an individual makes a down payment that is less than 20% of the home’s cost. That insurance is designed to protect the lender or bank if the borrower defaults on his or her loan.</a:t>
            </a:r>
            <a:endParaRPr sz="2800"/>
          </a:p>
          <a:p>
            <a:pPr indent="0" lvl="0" marL="0" rtl="0" algn="just">
              <a:spcBef>
                <a:spcPts val="1600"/>
              </a:spcBef>
              <a:spcAft>
                <a:spcPts val="0"/>
              </a:spcAft>
              <a:buNone/>
            </a:pPr>
            <a:r>
              <a:t/>
            </a:r>
            <a:endParaRPr sz="2800"/>
          </a:p>
          <a:p>
            <a:pPr indent="0" lvl="0" marL="0" rtl="0" algn="just">
              <a:spcBef>
                <a:spcPts val="1600"/>
              </a:spcBef>
              <a:spcAft>
                <a:spcPts val="1600"/>
              </a:spcAft>
              <a:buNone/>
            </a:pPr>
            <a:r>
              <a:t/>
            </a:r>
            <a:endParaRPr sz="28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115"/>
          <p:cNvSpPr txBox="1"/>
          <p:nvPr>
            <p:ph type="title"/>
          </p:nvPr>
        </p:nvSpPr>
        <p:spPr>
          <a:xfrm>
            <a:off x="817800" y="444350"/>
            <a:ext cx="4846200" cy="8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 Programming</a:t>
            </a:r>
            <a:endParaRPr/>
          </a:p>
        </p:txBody>
      </p:sp>
      <p:sp>
        <p:nvSpPr>
          <p:cNvPr id="552" name="Google Shape;552;p115"/>
          <p:cNvSpPr txBox="1"/>
          <p:nvPr>
            <p:ph idx="1" type="body"/>
          </p:nvPr>
        </p:nvSpPr>
        <p:spPr>
          <a:xfrm>
            <a:off x="817800" y="1562350"/>
            <a:ext cx="72135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2800"/>
              <a:t>is repeating the things for which you already have the answer, a good thing ? A programmer would disagree. That's what Dynamic Programming is about. To always remember answers to the sub-problems you've already solved.</a:t>
            </a:r>
            <a:endParaRPr sz="28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116"/>
          <p:cNvSpPr txBox="1"/>
          <p:nvPr>
            <p:ph idx="1" type="body"/>
          </p:nvPr>
        </p:nvSpPr>
        <p:spPr>
          <a:xfrm>
            <a:off x="545125" y="595625"/>
            <a:ext cx="67548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2800"/>
              <a:t>Dynamic programming is a problem-solving technique for resolving complex problems by recursively breaking them up into sub-problems, which are then each solved individually. Dynamic programming optimizes recursive programming and saves us the time of re-computing inputs later.</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5"/>
          <p:cNvSpPr txBox="1"/>
          <p:nvPr>
            <p:ph idx="1" type="body"/>
          </p:nvPr>
        </p:nvSpPr>
        <p:spPr>
          <a:xfrm>
            <a:off x="394650" y="230550"/>
            <a:ext cx="81339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Plots can be overlaid. Just use the multiple plot commands. Use clf() to clear the plot.</a:t>
            </a:r>
            <a:endParaRPr sz="2800"/>
          </a:p>
          <a:p>
            <a:pPr indent="0" lvl="0" marL="0" rtl="0" algn="l">
              <a:spcBef>
                <a:spcPts val="1600"/>
              </a:spcBef>
              <a:spcAft>
                <a:spcPts val="0"/>
              </a:spcAft>
              <a:buNone/>
            </a:pPr>
            <a:r>
              <a:rPr lang="en" sz="2800"/>
              <a:t>from pylab import *</a:t>
            </a:r>
            <a:endParaRPr sz="2800"/>
          </a:p>
          <a:p>
            <a:pPr indent="0" lvl="0" marL="0" rtl="0" algn="l">
              <a:spcBef>
                <a:spcPts val="1600"/>
              </a:spcBef>
              <a:spcAft>
                <a:spcPts val="0"/>
              </a:spcAft>
              <a:buNone/>
            </a:pPr>
            <a:r>
              <a:rPr lang="en" sz="2800"/>
              <a:t>plot(x, sin(x))</a:t>
            </a:r>
            <a:endParaRPr sz="2800"/>
          </a:p>
          <a:p>
            <a:pPr indent="0" lvl="0" marL="0" rtl="0" algn="l">
              <a:spcBef>
                <a:spcPts val="1600"/>
              </a:spcBef>
              <a:spcAft>
                <a:spcPts val="0"/>
              </a:spcAft>
              <a:buNone/>
            </a:pPr>
            <a:r>
              <a:rPr lang="en" sz="2800"/>
              <a:t>plot(x, cos(x), 'r-')</a:t>
            </a:r>
            <a:endParaRPr sz="2800"/>
          </a:p>
          <a:p>
            <a:pPr indent="0" lvl="0" marL="0" rtl="0" algn="l">
              <a:spcBef>
                <a:spcPts val="1600"/>
              </a:spcBef>
              <a:spcAft>
                <a:spcPts val="0"/>
              </a:spcAft>
              <a:buNone/>
            </a:pPr>
            <a:r>
              <a:rPr lang="en" sz="2800"/>
              <a:t>plot(x, -sin(x), 'g--')</a:t>
            </a:r>
            <a:endParaRPr sz="2800"/>
          </a:p>
          <a:p>
            <a:pPr indent="0" lvl="0" marL="0" rtl="0" algn="l">
              <a:spcBef>
                <a:spcPts val="1600"/>
              </a:spcBef>
              <a:spcAft>
                <a:spcPts val="1600"/>
              </a:spcAft>
              <a:buNone/>
            </a:pPr>
            <a:r>
              <a:rPr lang="en" sz="2800"/>
              <a:t>show()</a:t>
            </a:r>
            <a:endParaRPr sz="28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117"/>
          <p:cNvSpPr txBox="1"/>
          <p:nvPr>
            <p:ph idx="1" type="body"/>
          </p:nvPr>
        </p:nvSpPr>
        <p:spPr>
          <a:xfrm>
            <a:off x="532950" y="496475"/>
            <a:ext cx="72258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2800"/>
              <a:t>The idea is very simple, If you have solved a problem with the given input, then save the result for future reference, so as to avoid solving the same problem again.. shortly 'Remember your Past' :) .  If the given problem can be broken up into smaller sub-problems and these smaller subproblems are in turn divided in to still-smaller ones, and in this process, if you observe some over-lapping subproblems, then it’s a big hint for DP</a:t>
            </a:r>
            <a:endParaRPr sz="28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118"/>
          <p:cNvSpPr txBox="1"/>
          <p:nvPr>
            <p:ph idx="1" type="body"/>
          </p:nvPr>
        </p:nvSpPr>
        <p:spPr>
          <a:xfrm>
            <a:off x="483150" y="434475"/>
            <a:ext cx="82050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800"/>
              <a:t>There are two ways of doing this :</a:t>
            </a:r>
            <a:endParaRPr sz="2800"/>
          </a:p>
          <a:p>
            <a:pPr indent="0" lvl="0" marL="0" rtl="0" algn="just">
              <a:spcBef>
                <a:spcPts val="1600"/>
              </a:spcBef>
              <a:spcAft>
                <a:spcPts val="0"/>
              </a:spcAft>
              <a:buNone/>
            </a:pPr>
            <a:r>
              <a:rPr lang="en" sz="2800"/>
              <a:t>1.) Top-Down : Start solving the given problem by breaking it down. If you see that the problem has been solved already, then just return the saved answer. If it has not been solved, solve it and save the answer. This is usually easy to think of and very intuitive. This is referred to as </a:t>
            </a:r>
            <a:r>
              <a:rPr b="1" lang="en" sz="2800"/>
              <a:t>Memoization.</a:t>
            </a:r>
            <a:endParaRPr b="1" sz="2800"/>
          </a:p>
          <a:p>
            <a:pPr indent="0" lvl="0" marL="0" rtl="0" algn="just">
              <a:spcBef>
                <a:spcPts val="1600"/>
              </a:spcBef>
              <a:spcAft>
                <a:spcPts val="0"/>
              </a:spcAft>
              <a:buNone/>
            </a:pPr>
            <a:r>
              <a:t/>
            </a:r>
            <a:endParaRPr sz="2800"/>
          </a:p>
          <a:p>
            <a:pPr indent="0" lvl="0" marL="0" rtl="0" algn="just">
              <a:spcBef>
                <a:spcPts val="1600"/>
              </a:spcBef>
              <a:spcAft>
                <a:spcPts val="1600"/>
              </a:spcAft>
              <a:buNone/>
            </a:pPr>
            <a:r>
              <a:t/>
            </a:r>
            <a:endParaRPr sz="28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19"/>
          <p:cNvSpPr txBox="1"/>
          <p:nvPr>
            <p:ph idx="1" type="body"/>
          </p:nvPr>
        </p:nvSpPr>
        <p:spPr>
          <a:xfrm>
            <a:off x="644275" y="360125"/>
            <a:ext cx="71145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2800"/>
              <a:t>2.) Bottom-Up : Analyze the problem and see the order in which the sub-problems are solved and start solving from the trivial subproblem, up towards the given problem. In this process, it is guaranteed that the subproblems are solved before solving the problem. This is referred to as Dynamic Programming.</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120"/>
          <p:cNvSpPr txBox="1"/>
          <p:nvPr>
            <p:ph idx="1" type="body"/>
          </p:nvPr>
        </p:nvSpPr>
        <p:spPr>
          <a:xfrm>
            <a:off x="222900" y="124650"/>
            <a:ext cx="86265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800"/>
              <a:t>Real-world Dynamic Programing</a:t>
            </a:r>
            <a:endParaRPr sz="2800"/>
          </a:p>
          <a:p>
            <a:pPr indent="0" lvl="0" marL="0" rtl="0" algn="just">
              <a:spcBef>
                <a:spcPts val="1600"/>
              </a:spcBef>
              <a:spcAft>
                <a:spcPts val="0"/>
              </a:spcAft>
              <a:buNone/>
            </a:pPr>
            <a:r>
              <a:rPr lang="en" sz="2800"/>
              <a:t>Unlike computers, memory-based processes like dynamic programming are intuitive to humans. Consider this real-world example:</a:t>
            </a:r>
            <a:endParaRPr sz="2800"/>
          </a:p>
          <a:p>
            <a:pPr indent="0" lvl="0" marL="0" rtl="0" algn="just">
              <a:spcBef>
                <a:spcPts val="1600"/>
              </a:spcBef>
              <a:spcAft>
                <a:spcPts val="0"/>
              </a:spcAft>
              <a:buNone/>
            </a:pPr>
            <a:r>
              <a:rPr lang="en" sz="2800"/>
              <a:t>Imagine you want to go to a new grocery store a few streets away, but you don’t know how to get there. To solve the sub-problem of the route to the store, you look up directions on your smartphone’s map and then make your way there.</a:t>
            </a:r>
            <a:endParaRPr sz="2800"/>
          </a:p>
          <a:p>
            <a:pPr indent="0" lvl="0" marL="0" rtl="0" algn="just">
              <a:spcBef>
                <a:spcPts val="1600"/>
              </a:spcBef>
              <a:spcAft>
                <a:spcPts val="1600"/>
              </a:spcAft>
              <a:buNone/>
            </a:pPr>
            <a:r>
              <a:t/>
            </a:r>
            <a:endParaRPr sz="28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121"/>
          <p:cNvSpPr txBox="1"/>
          <p:nvPr>
            <p:ph idx="1" type="body"/>
          </p:nvPr>
        </p:nvSpPr>
        <p:spPr>
          <a:xfrm>
            <a:off x="458375" y="322950"/>
            <a:ext cx="76224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800"/>
              <a:t>If you thought in a recursive fashion, each time you wanted to go to the store, you’d have to take the time to look up the directions again.</a:t>
            </a:r>
            <a:endParaRPr sz="2800"/>
          </a:p>
          <a:p>
            <a:pPr indent="0" lvl="0" marL="0" rtl="0" algn="just">
              <a:spcBef>
                <a:spcPts val="1600"/>
              </a:spcBef>
              <a:spcAft>
                <a:spcPts val="0"/>
              </a:spcAft>
              <a:buNone/>
            </a:pPr>
            <a:r>
              <a:rPr lang="en" sz="2800"/>
              <a:t>Instead, we naturally think dynamically, remembering the directions to the store from when we first looked them up, and as a result we don’t need to spend the time looking them up when we go in the future.</a:t>
            </a:r>
            <a:endParaRPr sz="2800"/>
          </a:p>
          <a:p>
            <a:pPr indent="0" lvl="0" marL="0" rtl="0" algn="just">
              <a:spcBef>
                <a:spcPts val="1600"/>
              </a:spcBef>
              <a:spcAft>
                <a:spcPts val="1600"/>
              </a:spcAft>
              <a:buNone/>
            </a:pPr>
            <a:r>
              <a:rPr lang="en" sz="2800"/>
              <a:t>This is in essence how dynamic programming functions in programs as well.</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122"/>
          <p:cNvSpPr txBox="1"/>
          <p:nvPr>
            <p:ph type="title"/>
          </p:nvPr>
        </p:nvSpPr>
        <p:spPr>
          <a:xfrm>
            <a:off x="817800" y="444350"/>
            <a:ext cx="7114500" cy="8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 for Fibonacci numbers</a:t>
            </a:r>
            <a:endParaRPr/>
          </a:p>
        </p:txBody>
      </p:sp>
      <p:sp>
        <p:nvSpPr>
          <p:cNvPr id="588" name="Google Shape;588;p122"/>
          <p:cNvSpPr txBox="1"/>
          <p:nvPr>
            <p:ph idx="1" type="body"/>
          </p:nvPr>
        </p:nvSpPr>
        <p:spPr>
          <a:xfrm>
            <a:off x="483375" y="1562350"/>
            <a:ext cx="81057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The Fibonacci numbers are the numbers in the following integer sequence.</a:t>
            </a:r>
            <a:endParaRPr sz="2800"/>
          </a:p>
          <a:p>
            <a:pPr indent="0" lvl="0" marL="0" rtl="0" algn="l">
              <a:spcBef>
                <a:spcPts val="1600"/>
              </a:spcBef>
              <a:spcAft>
                <a:spcPts val="0"/>
              </a:spcAft>
              <a:buNone/>
            </a:pPr>
            <a:r>
              <a:rPr lang="en" sz="2800"/>
              <a:t>0, 1, 1, 2, 3, 5, 8, 13, 21, 34, 55, 89, 144, ……..</a:t>
            </a:r>
            <a:endParaRPr sz="2800"/>
          </a:p>
          <a:p>
            <a:pPr indent="0" lvl="0" marL="0" rtl="0" algn="l">
              <a:spcBef>
                <a:spcPts val="1600"/>
              </a:spcBef>
              <a:spcAft>
                <a:spcPts val="0"/>
              </a:spcAft>
              <a:buNone/>
            </a:pPr>
            <a:r>
              <a:t/>
            </a:r>
            <a:endParaRPr sz="2800"/>
          </a:p>
          <a:p>
            <a:pPr indent="0" lvl="0" marL="0" rtl="0" algn="l">
              <a:spcBef>
                <a:spcPts val="1600"/>
              </a:spcBef>
              <a:spcAft>
                <a:spcPts val="1600"/>
              </a:spcAft>
              <a:buNone/>
            </a:pPr>
            <a:r>
              <a:rPr lang="en" sz="2800"/>
              <a:t>In mathematical terms, the sequence Fn of Fibonacci numbers is defined by the recurrence relation</a:t>
            </a:r>
            <a:endParaRPr sz="28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123"/>
          <p:cNvSpPr txBox="1"/>
          <p:nvPr>
            <p:ph idx="1" type="body"/>
          </p:nvPr>
        </p:nvSpPr>
        <p:spPr>
          <a:xfrm>
            <a:off x="322225" y="359425"/>
            <a:ext cx="8254500" cy="38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Fn = Fn-1 + Fn-2</a:t>
            </a:r>
            <a:endParaRPr sz="2800"/>
          </a:p>
          <a:p>
            <a:pPr indent="0" lvl="0" marL="0" rtl="0" algn="l">
              <a:spcBef>
                <a:spcPts val="1600"/>
              </a:spcBef>
              <a:spcAft>
                <a:spcPts val="0"/>
              </a:spcAft>
              <a:buNone/>
            </a:pPr>
            <a:r>
              <a:rPr lang="en" sz="2800"/>
              <a:t>with seed values </a:t>
            </a:r>
            <a:endParaRPr sz="2800"/>
          </a:p>
          <a:p>
            <a:pPr indent="0" lvl="0" marL="0" rtl="0" algn="l">
              <a:spcBef>
                <a:spcPts val="1600"/>
              </a:spcBef>
              <a:spcAft>
                <a:spcPts val="0"/>
              </a:spcAft>
              <a:buNone/>
            </a:pPr>
            <a:r>
              <a:rPr lang="en" sz="2800"/>
              <a:t>F0 = 0 and F1 = 1.</a:t>
            </a:r>
            <a:endParaRPr sz="2800"/>
          </a:p>
          <a:p>
            <a:pPr indent="0" lvl="0" marL="0" rtl="0" algn="l">
              <a:spcBef>
                <a:spcPts val="1600"/>
              </a:spcBef>
              <a:spcAft>
                <a:spcPts val="0"/>
              </a:spcAft>
              <a:buNone/>
            </a:pPr>
            <a:r>
              <a:rPr lang="en" sz="2800"/>
              <a:t>Note : It </a:t>
            </a:r>
            <a:r>
              <a:rPr lang="en" sz="2800"/>
              <a:t>is used to initialize the random number generator.</a:t>
            </a:r>
            <a:endParaRPr sz="2800"/>
          </a:p>
          <a:p>
            <a:pPr indent="0" lvl="0" marL="0" rtl="0" algn="l">
              <a:spcBef>
                <a:spcPts val="1600"/>
              </a:spcBef>
              <a:spcAft>
                <a:spcPts val="1600"/>
              </a:spcAft>
              <a:buNone/>
            </a:pPr>
            <a:r>
              <a:rPr lang="en" sz="2800"/>
              <a:t>The random number generator needs a number to start with (a seed value), to be able to generate a random number.</a:t>
            </a:r>
            <a:endParaRPr sz="28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124"/>
          <p:cNvPicPr preferRelativeResize="0"/>
          <p:nvPr/>
        </p:nvPicPr>
        <p:blipFill>
          <a:blip r:embed="rId3">
            <a:alphaModFix/>
          </a:blip>
          <a:stretch>
            <a:fillRect/>
          </a:stretch>
        </p:blipFill>
        <p:spPr>
          <a:xfrm>
            <a:off x="152400" y="152400"/>
            <a:ext cx="8839201" cy="468125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25"/>
          <p:cNvSpPr txBox="1"/>
          <p:nvPr>
            <p:ph idx="1" type="body"/>
          </p:nvPr>
        </p:nvSpPr>
        <p:spPr>
          <a:xfrm>
            <a:off x="507950" y="149450"/>
            <a:ext cx="63087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Given a number n, print n-th Fibonacci Number. </a:t>
            </a:r>
            <a:endParaRPr sz="2700"/>
          </a:p>
          <a:p>
            <a:pPr indent="0" lvl="0" marL="0" rtl="0" algn="l">
              <a:spcBef>
                <a:spcPts val="1600"/>
              </a:spcBef>
              <a:spcAft>
                <a:spcPts val="0"/>
              </a:spcAft>
              <a:buNone/>
            </a:pPr>
            <a:r>
              <a:rPr lang="en" sz="2700"/>
              <a:t>Examples: </a:t>
            </a:r>
            <a:endParaRPr sz="2700"/>
          </a:p>
          <a:p>
            <a:pPr indent="0" lvl="0" marL="0" rtl="0" algn="l">
              <a:spcBef>
                <a:spcPts val="1600"/>
              </a:spcBef>
              <a:spcAft>
                <a:spcPts val="0"/>
              </a:spcAft>
              <a:buNone/>
            </a:pPr>
            <a:r>
              <a:rPr lang="en" sz="2700"/>
              <a:t>Input  : n = 2</a:t>
            </a:r>
            <a:endParaRPr sz="2700"/>
          </a:p>
          <a:p>
            <a:pPr indent="0" lvl="0" marL="0" rtl="0" algn="l">
              <a:spcBef>
                <a:spcPts val="1600"/>
              </a:spcBef>
              <a:spcAft>
                <a:spcPts val="0"/>
              </a:spcAft>
              <a:buNone/>
            </a:pPr>
            <a:r>
              <a:rPr lang="en" sz="2700"/>
              <a:t>Output : 1</a:t>
            </a:r>
            <a:endParaRPr sz="2700"/>
          </a:p>
          <a:p>
            <a:pPr indent="0" lvl="0" marL="0" rtl="0" algn="l">
              <a:spcBef>
                <a:spcPts val="1600"/>
              </a:spcBef>
              <a:spcAft>
                <a:spcPts val="0"/>
              </a:spcAft>
              <a:buNone/>
            </a:pPr>
            <a:r>
              <a:t/>
            </a:r>
            <a:endParaRPr sz="2700"/>
          </a:p>
          <a:p>
            <a:pPr indent="0" lvl="0" marL="0" rtl="0" algn="l">
              <a:spcBef>
                <a:spcPts val="1600"/>
              </a:spcBef>
              <a:spcAft>
                <a:spcPts val="0"/>
              </a:spcAft>
              <a:buNone/>
            </a:pPr>
            <a:r>
              <a:rPr lang="en" sz="2700"/>
              <a:t>Input  : n = 9</a:t>
            </a:r>
            <a:endParaRPr sz="2700"/>
          </a:p>
          <a:p>
            <a:pPr indent="0" lvl="0" marL="0" rtl="0" algn="l">
              <a:spcBef>
                <a:spcPts val="1600"/>
              </a:spcBef>
              <a:spcAft>
                <a:spcPts val="1600"/>
              </a:spcAft>
              <a:buNone/>
            </a:pPr>
            <a:r>
              <a:rPr lang="en" sz="2700"/>
              <a:t>Output : 34</a:t>
            </a:r>
            <a:endParaRPr sz="27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126"/>
          <p:cNvSpPr txBox="1"/>
          <p:nvPr>
            <p:ph idx="1" type="body"/>
          </p:nvPr>
        </p:nvSpPr>
        <p:spPr>
          <a:xfrm>
            <a:off x="421200" y="409725"/>
            <a:ext cx="69408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def fib(n):  </a:t>
            </a:r>
            <a:endParaRPr sz="2800"/>
          </a:p>
          <a:p>
            <a:pPr indent="0" lvl="0" marL="0" rtl="0" algn="l">
              <a:spcBef>
                <a:spcPts val="1600"/>
              </a:spcBef>
              <a:spcAft>
                <a:spcPts val="0"/>
              </a:spcAft>
              <a:buNone/>
            </a:pPr>
            <a:r>
              <a:rPr lang="en" sz="2800"/>
              <a:t>    if n == 0:</a:t>
            </a:r>
            <a:endParaRPr sz="2800"/>
          </a:p>
          <a:p>
            <a:pPr indent="0" lvl="0" marL="0" rtl="0" algn="l">
              <a:spcBef>
                <a:spcPts val="1600"/>
              </a:spcBef>
              <a:spcAft>
                <a:spcPts val="0"/>
              </a:spcAft>
              <a:buNone/>
            </a:pPr>
            <a:r>
              <a:rPr lang="en" sz="2800"/>
              <a:t>        return 0</a:t>
            </a:r>
            <a:endParaRPr sz="2800"/>
          </a:p>
          <a:p>
            <a:pPr indent="0" lvl="0" marL="0" rtl="0" algn="l">
              <a:spcBef>
                <a:spcPts val="1600"/>
              </a:spcBef>
              <a:spcAft>
                <a:spcPts val="0"/>
              </a:spcAft>
              <a:buNone/>
            </a:pPr>
            <a:r>
              <a:rPr lang="en" sz="2800"/>
              <a:t>    if n == 1:</a:t>
            </a:r>
            <a:endParaRPr sz="2800"/>
          </a:p>
          <a:p>
            <a:pPr indent="0" lvl="0" marL="0" rtl="0" algn="l">
              <a:spcBef>
                <a:spcPts val="1600"/>
              </a:spcBef>
              <a:spcAft>
                <a:spcPts val="0"/>
              </a:spcAft>
              <a:buNone/>
            </a:pPr>
            <a:r>
              <a:rPr lang="en" sz="2800"/>
              <a:t>        return 1</a:t>
            </a:r>
            <a:endParaRPr sz="2800"/>
          </a:p>
          <a:p>
            <a:pPr indent="0" lvl="0" marL="0" rtl="0" algn="l">
              <a:spcBef>
                <a:spcPts val="1600"/>
              </a:spcBef>
              <a:spcAft>
                <a:spcPts val="0"/>
              </a:spcAft>
              <a:buNone/>
            </a:pPr>
            <a:r>
              <a:rPr lang="en" sz="2800"/>
              <a:t>    return fib(n - 1) + fib(n - 2)</a:t>
            </a:r>
            <a:endParaRPr sz="2800"/>
          </a:p>
          <a:p>
            <a:pPr indent="0" lvl="0" marL="0" rtl="0" algn="l">
              <a:spcBef>
                <a:spcPts val="1600"/>
              </a:spcBef>
              <a:spcAft>
                <a:spcPts val="1600"/>
              </a:spcAft>
              <a:buNone/>
            </a:pPr>
            <a:r>
              <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46"/>
          <p:cNvPicPr preferRelativeResize="0"/>
          <p:nvPr/>
        </p:nvPicPr>
        <p:blipFill>
          <a:blip r:embed="rId3">
            <a:alphaModFix/>
          </a:blip>
          <a:stretch>
            <a:fillRect/>
          </a:stretch>
        </p:blipFill>
        <p:spPr>
          <a:xfrm>
            <a:off x="67750" y="575550"/>
            <a:ext cx="7106801" cy="42106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27"/>
          <p:cNvSpPr txBox="1"/>
          <p:nvPr>
            <p:ph idx="1" type="body"/>
          </p:nvPr>
        </p:nvSpPr>
        <p:spPr>
          <a:xfrm>
            <a:off x="607100" y="397325"/>
            <a:ext cx="44166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def all_fib(n):  </a:t>
            </a:r>
            <a:endParaRPr sz="2800"/>
          </a:p>
          <a:p>
            <a:pPr indent="0" lvl="0" marL="0" rtl="0" algn="l">
              <a:spcBef>
                <a:spcPts val="1600"/>
              </a:spcBef>
              <a:spcAft>
                <a:spcPts val="0"/>
              </a:spcAft>
              <a:buNone/>
            </a:pPr>
            <a:r>
              <a:rPr lang="en" sz="2800"/>
              <a:t>    fibs = []</a:t>
            </a:r>
            <a:endParaRPr sz="2800"/>
          </a:p>
          <a:p>
            <a:pPr indent="0" lvl="0" marL="0" rtl="0" algn="l">
              <a:spcBef>
                <a:spcPts val="1600"/>
              </a:spcBef>
              <a:spcAft>
                <a:spcPts val="0"/>
              </a:spcAft>
              <a:buNone/>
            </a:pPr>
            <a:r>
              <a:rPr lang="en" sz="2800"/>
              <a:t>    for i in range(n):</a:t>
            </a:r>
            <a:endParaRPr sz="2800"/>
          </a:p>
          <a:p>
            <a:pPr indent="0" lvl="0" marL="0" rtl="0" algn="l">
              <a:spcBef>
                <a:spcPts val="1600"/>
              </a:spcBef>
              <a:spcAft>
                <a:spcPts val="0"/>
              </a:spcAft>
              <a:buNone/>
            </a:pPr>
            <a:r>
              <a:rPr lang="en" sz="2800"/>
              <a:t>        fibs.append(fib(i))</a:t>
            </a:r>
            <a:endParaRPr sz="2800"/>
          </a:p>
          <a:p>
            <a:pPr indent="0" lvl="0" marL="0" rtl="0" algn="l">
              <a:spcBef>
                <a:spcPts val="1600"/>
              </a:spcBef>
              <a:spcAft>
                <a:spcPts val="0"/>
              </a:spcAft>
              <a:buNone/>
            </a:pPr>
            <a:r>
              <a:rPr lang="en" sz="2800"/>
              <a:t>    return fibs</a:t>
            </a:r>
            <a:endParaRPr sz="2800"/>
          </a:p>
          <a:p>
            <a:pPr indent="0" lvl="0" marL="0" rtl="0" algn="l">
              <a:spcBef>
                <a:spcPts val="1600"/>
              </a:spcBef>
              <a:spcAft>
                <a:spcPts val="0"/>
              </a:spcAft>
              <a:buNone/>
            </a:pPr>
            <a:r>
              <a:rPr lang="en" sz="2800"/>
              <a:t>print(all_fib(10))</a:t>
            </a:r>
            <a:endParaRPr sz="2800"/>
          </a:p>
          <a:p>
            <a:pPr indent="0" lvl="0" marL="0" rtl="0" algn="l">
              <a:spcBef>
                <a:spcPts val="1600"/>
              </a:spcBef>
              <a:spcAft>
                <a:spcPts val="1600"/>
              </a:spcAft>
              <a:buNone/>
            </a:pPr>
            <a:r>
              <a:t/>
            </a:r>
            <a:endParaRPr sz="28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28"/>
          <p:cNvSpPr txBox="1"/>
          <p:nvPr>
            <p:ph idx="1" type="body"/>
          </p:nvPr>
        </p:nvSpPr>
        <p:spPr>
          <a:xfrm>
            <a:off x="173325" y="0"/>
            <a:ext cx="90231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t>Fibonacci sequence revisited</a:t>
            </a:r>
            <a:r>
              <a:rPr b="1" lang="en" sz="2200"/>
              <a:t> :</a:t>
            </a:r>
            <a:r>
              <a:rPr lang="en" sz="2200"/>
              <a:t>Let’s see what it looks like when applying dynamic programming.</a:t>
            </a:r>
            <a:endParaRPr sz="2200"/>
          </a:p>
          <a:p>
            <a:pPr indent="0" lvl="0" marL="0" rtl="0" algn="l">
              <a:spcBef>
                <a:spcPts val="1600"/>
              </a:spcBef>
              <a:spcAft>
                <a:spcPts val="0"/>
              </a:spcAft>
              <a:buNone/>
            </a:pPr>
            <a:r>
              <a:rPr lang="en" sz="2200"/>
              <a:t>def all_fib_dp(n):  </a:t>
            </a:r>
            <a:endParaRPr sz="2200"/>
          </a:p>
          <a:p>
            <a:pPr indent="0" lvl="0" marL="0" rtl="0" algn="l">
              <a:spcBef>
                <a:spcPts val="1600"/>
              </a:spcBef>
              <a:spcAft>
                <a:spcPts val="0"/>
              </a:spcAft>
              <a:buNone/>
            </a:pPr>
            <a:r>
              <a:rPr lang="en" sz="2200"/>
              <a:t>    fibs = []</a:t>
            </a:r>
            <a:endParaRPr sz="2200"/>
          </a:p>
          <a:p>
            <a:pPr indent="0" lvl="0" marL="0" rtl="0" algn="l">
              <a:spcBef>
                <a:spcPts val="1600"/>
              </a:spcBef>
              <a:spcAft>
                <a:spcPts val="0"/>
              </a:spcAft>
              <a:buNone/>
            </a:pPr>
            <a:r>
              <a:rPr lang="en" sz="2200"/>
              <a:t>    for i in range(n):</a:t>
            </a:r>
            <a:endParaRPr sz="2200"/>
          </a:p>
          <a:p>
            <a:pPr indent="0" lvl="0" marL="0" rtl="0" algn="l">
              <a:spcBef>
                <a:spcPts val="1600"/>
              </a:spcBef>
              <a:spcAft>
                <a:spcPts val="0"/>
              </a:spcAft>
              <a:buNone/>
            </a:pPr>
            <a:r>
              <a:rPr lang="en" sz="2200"/>
              <a:t>        if i &lt; 2:</a:t>
            </a:r>
            <a:endParaRPr sz="2200"/>
          </a:p>
          <a:p>
            <a:pPr indent="0" lvl="0" marL="0" rtl="0" algn="l">
              <a:spcBef>
                <a:spcPts val="1600"/>
              </a:spcBef>
              <a:spcAft>
                <a:spcPts val="0"/>
              </a:spcAft>
              <a:buNone/>
            </a:pPr>
            <a:r>
              <a:rPr lang="en" sz="2200"/>
              <a:t>            fibs.append(i)</a:t>
            </a:r>
            <a:endParaRPr sz="2200"/>
          </a:p>
          <a:p>
            <a:pPr indent="0" lvl="0" marL="0" rtl="0" algn="l">
              <a:spcBef>
                <a:spcPts val="1600"/>
              </a:spcBef>
              <a:spcAft>
                <a:spcPts val="0"/>
              </a:spcAft>
              <a:buNone/>
            </a:pPr>
            <a:r>
              <a:rPr lang="en" sz="2200"/>
              <a:t>        else:</a:t>
            </a:r>
            <a:endParaRPr sz="2200"/>
          </a:p>
          <a:p>
            <a:pPr indent="0" lvl="0" marL="0" rtl="0" algn="l">
              <a:spcBef>
                <a:spcPts val="1600"/>
              </a:spcBef>
              <a:spcAft>
                <a:spcPts val="0"/>
              </a:spcAft>
              <a:buNone/>
            </a:pPr>
            <a:r>
              <a:rPr lang="en" sz="2200"/>
              <a:t>            fibs.append(fibs[i - 2] + fibs[i - 1])</a:t>
            </a:r>
            <a:endParaRPr sz="2200"/>
          </a:p>
          <a:p>
            <a:pPr indent="0" lvl="0" marL="0" rtl="0" algn="l">
              <a:spcBef>
                <a:spcPts val="1600"/>
              </a:spcBef>
              <a:spcAft>
                <a:spcPts val="1600"/>
              </a:spcAft>
              <a:buNone/>
            </a:pPr>
            <a:r>
              <a:rPr lang="en" sz="2200"/>
              <a:t>    return fibs</a:t>
            </a:r>
            <a:endParaRPr sz="22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29"/>
          <p:cNvSpPr txBox="1"/>
          <p:nvPr>
            <p:ph idx="1" type="body"/>
          </p:nvPr>
        </p:nvSpPr>
        <p:spPr>
          <a:xfrm>
            <a:off x="433600" y="632800"/>
            <a:ext cx="7622400" cy="234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800"/>
              <a:t>This time we’re saving the result at each iteration and computing new numbers as a sum of the previously saved results. Let’s see what this does to the performance of the function.</a:t>
            </a:r>
            <a:endParaRPr sz="2800"/>
          </a:p>
          <a:p>
            <a:pPr indent="0" lvl="0" marL="0" rtl="0" algn="just">
              <a:spcBef>
                <a:spcPts val="1600"/>
              </a:spcBef>
              <a:spcAft>
                <a:spcPts val="1600"/>
              </a:spcAft>
              <a:buNone/>
            </a:pPr>
            <a:r>
              <a:rPr lang="en" sz="2800"/>
              <a:t>print(all_fib_dp(40))</a:t>
            </a:r>
            <a:endParaRPr sz="28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30"/>
          <p:cNvSpPr txBox="1"/>
          <p:nvPr>
            <p:ph type="title"/>
          </p:nvPr>
        </p:nvSpPr>
        <p:spPr>
          <a:xfrm>
            <a:off x="297250" y="72525"/>
            <a:ext cx="6048600" cy="8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 Knapsack algorithm</a:t>
            </a:r>
            <a:endParaRPr/>
          </a:p>
        </p:txBody>
      </p:sp>
      <p:sp>
        <p:nvSpPr>
          <p:cNvPr id="629" name="Google Shape;629;p130"/>
          <p:cNvSpPr txBox="1"/>
          <p:nvPr>
            <p:ph idx="1" type="body"/>
          </p:nvPr>
        </p:nvSpPr>
        <p:spPr>
          <a:xfrm>
            <a:off x="780625" y="1004625"/>
            <a:ext cx="69531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Knapsack Problem-</a:t>
            </a:r>
            <a:endParaRPr sz="2800"/>
          </a:p>
          <a:p>
            <a:pPr indent="0" lvl="0" marL="0" rtl="0" algn="l">
              <a:spcBef>
                <a:spcPts val="1600"/>
              </a:spcBef>
              <a:spcAft>
                <a:spcPts val="0"/>
              </a:spcAft>
              <a:buNone/>
            </a:pPr>
            <a:r>
              <a:rPr lang="en" sz="2800"/>
              <a:t>You are given the following-</a:t>
            </a:r>
            <a:endParaRPr sz="2800"/>
          </a:p>
          <a:p>
            <a:pPr indent="-406400" lvl="0" marL="457200" rtl="0" algn="l">
              <a:spcBef>
                <a:spcPts val="1600"/>
              </a:spcBef>
              <a:spcAft>
                <a:spcPts val="0"/>
              </a:spcAft>
              <a:buSzPts val="2800"/>
              <a:buChar char="➔"/>
            </a:pPr>
            <a:r>
              <a:rPr lang="en" sz="2800"/>
              <a:t>A knapsack (kind of shoulder bag) with limited weight capacity.</a:t>
            </a:r>
            <a:endParaRPr sz="2800"/>
          </a:p>
          <a:p>
            <a:pPr indent="0" lvl="0" marL="457200" rtl="0" algn="l">
              <a:spcBef>
                <a:spcPts val="1600"/>
              </a:spcBef>
              <a:spcAft>
                <a:spcPts val="0"/>
              </a:spcAft>
              <a:buNone/>
            </a:pPr>
            <a:r>
              <a:t/>
            </a:r>
            <a:endParaRPr sz="2800"/>
          </a:p>
          <a:p>
            <a:pPr indent="-406400" lvl="0" marL="457200" rtl="0" algn="l">
              <a:spcBef>
                <a:spcPts val="1600"/>
              </a:spcBef>
              <a:spcAft>
                <a:spcPts val="0"/>
              </a:spcAft>
              <a:buSzPts val="2800"/>
              <a:buChar char="➔"/>
            </a:pPr>
            <a:r>
              <a:rPr lang="en" sz="2800"/>
              <a:t>Few items each having some weight and value.</a:t>
            </a:r>
            <a:endParaRPr sz="2800"/>
          </a:p>
          <a:p>
            <a:pPr indent="0" lvl="0" marL="0" rtl="0" algn="l">
              <a:spcBef>
                <a:spcPts val="1600"/>
              </a:spcBef>
              <a:spcAft>
                <a:spcPts val="1600"/>
              </a:spcAft>
              <a:buNone/>
            </a:pPr>
            <a:r>
              <a:t/>
            </a:r>
            <a:endParaRPr sz="28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31"/>
          <p:cNvSpPr txBox="1"/>
          <p:nvPr>
            <p:ph idx="1" type="body"/>
          </p:nvPr>
        </p:nvSpPr>
        <p:spPr>
          <a:xfrm>
            <a:off x="284850" y="434500"/>
            <a:ext cx="84654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The problem states-</a:t>
            </a:r>
            <a:endParaRPr sz="2800"/>
          </a:p>
          <a:p>
            <a:pPr indent="0" lvl="0" marL="0" rtl="0" algn="l">
              <a:spcBef>
                <a:spcPts val="1600"/>
              </a:spcBef>
              <a:spcAft>
                <a:spcPts val="0"/>
              </a:spcAft>
              <a:buNone/>
            </a:pPr>
            <a:r>
              <a:rPr lang="en" sz="2800"/>
              <a:t>Which items should be placed into the knapsack such that- </a:t>
            </a:r>
            <a:endParaRPr sz="2800"/>
          </a:p>
          <a:p>
            <a:pPr indent="-406400" lvl="0" marL="457200" rtl="0" algn="l">
              <a:spcBef>
                <a:spcPts val="1600"/>
              </a:spcBef>
              <a:spcAft>
                <a:spcPts val="0"/>
              </a:spcAft>
              <a:buSzPts val="2800"/>
              <a:buChar char="➔"/>
            </a:pPr>
            <a:r>
              <a:rPr lang="en" sz="2800"/>
              <a:t>The value or profit obtained by putting the items into the knapsack is maximum.</a:t>
            </a:r>
            <a:endParaRPr sz="2800"/>
          </a:p>
          <a:p>
            <a:pPr indent="-406400" lvl="0" marL="457200" rtl="0" algn="l">
              <a:spcBef>
                <a:spcPts val="0"/>
              </a:spcBef>
              <a:spcAft>
                <a:spcPts val="0"/>
              </a:spcAft>
              <a:buSzPts val="2800"/>
              <a:buChar char="➔"/>
            </a:pPr>
            <a:r>
              <a:rPr lang="en" sz="2800"/>
              <a:t>And the weight limit of the knapsack does not exceed.</a:t>
            </a:r>
            <a:endParaRPr sz="2800"/>
          </a:p>
          <a:p>
            <a:pPr indent="0" lvl="0" marL="0" rtl="0" algn="l">
              <a:spcBef>
                <a:spcPts val="1600"/>
              </a:spcBef>
              <a:spcAft>
                <a:spcPts val="1600"/>
              </a:spcAft>
              <a:buNone/>
            </a:pPr>
            <a:r>
              <a:t/>
            </a:r>
            <a:endParaRPr sz="28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p132"/>
          <p:cNvPicPr preferRelativeResize="0"/>
          <p:nvPr/>
        </p:nvPicPr>
        <p:blipFill>
          <a:blip r:embed="rId3">
            <a:alphaModFix/>
          </a:blip>
          <a:stretch>
            <a:fillRect/>
          </a:stretch>
        </p:blipFill>
        <p:spPr>
          <a:xfrm>
            <a:off x="830400" y="210700"/>
            <a:ext cx="7275250" cy="47097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33"/>
          <p:cNvSpPr txBox="1"/>
          <p:nvPr>
            <p:ph idx="1" type="body"/>
          </p:nvPr>
        </p:nvSpPr>
        <p:spPr>
          <a:xfrm>
            <a:off x="495550" y="230550"/>
            <a:ext cx="84033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0/1 Knapsack Problem Using Dynamic Programming-</a:t>
            </a:r>
            <a:endParaRPr sz="2800"/>
          </a:p>
          <a:p>
            <a:pPr indent="0" lvl="0" marL="0" rtl="0" algn="l">
              <a:spcBef>
                <a:spcPts val="1600"/>
              </a:spcBef>
              <a:spcAft>
                <a:spcPts val="0"/>
              </a:spcAft>
              <a:buNone/>
            </a:pPr>
            <a:r>
              <a:rPr lang="en" sz="2800"/>
              <a:t> Consider-</a:t>
            </a:r>
            <a:endParaRPr sz="2800"/>
          </a:p>
          <a:p>
            <a:pPr indent="0" lvl="0" marL="0" rtl="0" algn="l">
              <a:spcBef>
                <a:spcPts val="1600"/>
              </a:spcBef>
              <a:spcAft>
                <a:spcPts val="0"/>
              </a:spcAft>
              <a:buNone/>
            </a:pPr>
            <a:r>
              <a:t/>
            </a:r>
            <a:endParaRPr sz="2800"/>
          </a:p>
          <a:p>
            <a:pPr indent="-406400" lvl="0" marL="457200" rtl="0" algn="l">
              <a:spcBef>
                <a:spcPts val="1600"/>
              </a:spcBef>
              <a:spcAft>
                <a:spcPts val="0"/>
              </a:spcAft>
              <a:buSzPts val="2800"/>
              <a:buChar char="➔"/>
            </a:pPr>
            <a:r>
              <a:rPr lang="en" sz="2800"/>
              <a:t>Knapsack weight capacity = w</a:t>
            </a:r>
            <a:endParaRPr sz="2800"/>
          </a:p>
          <a:p>
            <a:pPr indent="0" lvl="0" marL="457200" rtl="0" algn="l">
              <a:spcBef>
                <a:spcPts val="1600"/>
              </a:spcBef>
              <a:spcAft>
                <a:spcPts val="0"/>
              </a:spcAft>
              <a:buNone/>
            </a:pPr>
            <a:r>
              <a:t/>
            </a:r>
            <a:endParaRPr sz="2800"/>
          </a:p>
          <a:p>
            <a:pPr indent="-406400" lvl="0" marL="457200" rtl="0" algn="l">
              <a:spcBef>
                <a:spcPts val="1600"/>
              </a:spcBef>
              <a:spcAft>
                <a:spcPts val="0"/>
              </a:spcAft>
              <a:buSzPts val="2800"/>
              <a:buChar char="➔"/>
            </a:pPr>
            <a:r>
              <a:rPr lang="en" sz="2800"/>
              <a:t>Number of items each having some weight and value = n</a:t>
            </a:r>
            <a:endParaRPr sz="2800"/>
          </a:p>
          <a:p>
            <a:pPr indent="0" lvl="0" marL="0" rtl="0" algn="l">
              <a:spcBef>
                <a:spcPts val="1600"/>
              </a:spcBef>
              <a:spcAft>
                <a:spcPts val="1600"/>
              </a:spcAft>
              <a:buNone/>
            </a:pPr>
            <a:r>
              <a:t/>
            </a:r>
            <a:endParaRPr sz="28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34"/>
          <p:cNvSpPr txBox="1"/>
          <p:nvPr>
            <p:ph idx="1" type="body"/>
          </p:nvPr>
        </p:nvSpPr>
        <p:spPr>
          <a:xfrm>
            <a:off x="631875" y="230550"/>
            <a:ext cx="8155500" cy="4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0/1 knapsack problem is solved using dynamic programming in the following steps-</a:t>
            </a:r>
            <a:endParaRPr sz="2800"/>
          </a:p>
          <a:p>
            <a:pPr indent="0" lvl="0" marL="0" rtl="0" algn="l">
              <a:spcBef>
                <a:spcPts val="1600"/>
              </a:spcBef>
              <a:spcAft>
                <a:spcPts val="0"/>
              </a:spcAft>
              <a:buNone/>
            </a:pPr>
            <a:r>
              <a:rPr lang="en" sz="2800"/>
              <a:t>Step-01:</a:t>
            </a:r>
            <a:endParaRPr sz="2800"/>
          </a:p>
          <a:p>
            <a:pPr indent="-406400" lvl="0" marL="457200" rtl="0" algn="l">
              <a:spcBef>
                <a:spcPts val="1600"/>
              </a:spcBef>
              <a:spcAft>
                <a:spcPts val="0"/>
              </a:spcAft>
              <a:buSzPts val="2800"/>
              <a:buChar char="➔"/>
            </a:pPr>
            <a:r>
              <a:rPr lang="en" sz="2800"/>
              <a:t>Draw a table say ‘T’ with (n+1) number of rows and (w+1) number of columns.</a:t>
            </a:r>
            <a:endParaRPr sz="2800"/>
          </a:p>
          <a:p>
            <a:pPr indent="-406400" lvl="0" marL="457200" rtl="0" algn="l">
              <a:spcBef>
                <a:spcPts val="0"/>
              </a:spcBef>
              <a:spcAft>
                <a:spcPts val="0"/>
              </a:spcAft>
              <a:buSzPts val="2800"/>
              <a:buChar char="➔"/>
            </a:pPr>
            <a:r>
              <a:rPr lang="en" sz="2800"/>
              <a:t>Fill all the boxes of 0th row and 0th column with zeroes as shown-</a:t>
            </a:r>
            <a:endParaRPr sz="2800"/>
          </a:p>
          <a:p>
            <a:pPr indent="0" lvl="0" marL="0" rtl="0" algn="l">
              <a:spcBef>
                <a:spcPts val="1600"/>
              </a:spcBef>
              <a:spcAft>
                <a:spcPts val="1600"/>
              </a:spcAft>
              <a:buNone/>
            </a:pPr>
            <a:r>
              <a:t/>
            </a:r>
            <a:endParaRPr sz="28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135"/>
          <p:cNvPicPr preferRelativeResize="0"/>
          <p:nvPr/>
        </p:nvPicPr>
        <p:blipFill>
          <a:blip r:embed="rId3">
            <a:alphaModFix/>
          </a:blip>
          <a:stretch>
            <a:fillRect/>
          </a:stretch>
        </p:blipFill>
        <p:spPr>
          <a:xfrm>
            <a:off x="632100" y="508150"/>
            <a:ext cx="7696650" cy="36436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36"/>
          <p:cNvSpPr txBox="1"/>
          <p:nvPr>
            <p:ph idx="1" type="body"/>
          </p:nvPr>
        </p:nvSpPr>
        <p:spPr>
          <a:xfrm>
            <a:off x="247675" y="161850"/>
            <a:ext cx="8613900" cy="39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Step-02:</a:t>
            </a:r>
            <a:endParaRPr sz="2800"/>
          </a:p>
          <a:p>
            <a:pPr indent="0" lvl="0" marL="0" rtl="0" algn="l">
              <a:spcBef>
                <a:spcPts val="1600"/>
              </a:spcBef>
              <a:spcAft>
                <a:spcPts val="0"/>
              </a:spcAft>
              <a:buNone/>
            </a:pPr>
            <a:r>
              <a:rPr lang="en" sz="2800"/>
              <a:t>Start filling the table row wise top to bottom from left to right.</a:t>
            </a:r>
            <a:endParaRPr sz="2800"/>
          </a:p>
          <a:p>
            <a:pPr indent="0" lvl="0" marL="0" rtl="0" algn="l">
              <a:spcBef>
                <a:spcPts val="1600"/>
              </a:spcBef>
              <a:spcAft>
                <a:spcPts val="0"/>
              </a:spcAft>
              <a:buNone/>
            </a:pPr>
            <a:r>
              <a:rPr lang="en" sz="2800"/>
              <a:t>Use the following formula-</a:t>
            </a:r>
            <a:endParaRPr sz="2800"/>
          </a:p>
          <a:p>
            <a:pPr indent="0" lvl="0" marL="0" rtl="0" algn="l">
              <a:spcBef>
                <a:spcPts val="1600"/>
              </a:spcBef>
              <a:spcAft>
                <a:spcPts val="0"/>
              </a:spcAft>
              <a:buNone/>
            </a:pPr>
            <a:r>
              <a:rPr lang="en" sz="2800"/>
              <a:t>T (i , j) = max { T ( i-1 , j ) , valuei + T( i-1 , j – weighti ) }</a:t>
            </a:r>
            <a:endParaRPr sz="2800"/>
          </a:p>
          <a:p>
            <a:pPr indent="0" lvl="0" marL="0" rtl="0" algn="l">
              <a:spcBef>
                <a:spcPts val="1600"/>
              </a:spcBef>
              <a:spcAft>
                <a:spcPts val="0"/>
              </a:spcAft>
              <a:buNone/>
            </a:pPr>
            <a:r>
              <a:rPr lang="en" sz="2800"/>
              <a:t>Here, T(i , j) = maximum value of the selected items if we can take items 1 to i and have weight restrictions of j.</a:t>
            </a:r>
            <a:endParaRPr sz="2800"/>
          </a:p>
          <a:p>
            <a:pPr indent="0" lvl="0" marL="0" rtl="0" algn="l">
              <a:spcBef>
                <a:spcPts val="1600"/>
              </a:spcBef>
              <a:spcAft>
                <a:spcPts val="0"/>
              </a:spcAft>
              <a:buNone/>
            </a:pPr>
            <a:r>
              <a:t/>
            </a:r>
            <a:endParaRPr sz="2800"/>
          </a:p>
          <a:p>
            <a:pPr indent="0" lvl="0" marL="0" rtl="0" algn="l">
              <a:spcBef>
                <a:spcPts val="1600"/>
              </a:spcBef>
              <a:spcAft>
                <a:spcPts val="0"/>
              </a:spcAft>
              <a:buNone/>
            </a:pPr>
            <a:r>
              <a:rPr lang="en" sz="2800"/>
              <a:t> </a:t>
            </a:r>
            <a:endParaRPr sz="2800"/>
          </a:p>
          <a:p>
            <a:pPr indent="0" lvl="0" marL="0" rtl="0" algn="l">
              <a:spcBef>
                <a:spcPts val="1600"/>
              </a:spcBef>
              <a:spcAft>
                <a:spcPts val="0"/>
              </a:spcAft>
              <a:buNone/>
            </a:pPr>
            <a:r>
              <a:t/>
            </a:r>
            <a:endParaRPr sz="2800"/>
          </a:p>
          <a:p>
            <a:pPr indent="0" lvl="0" marL="0" rtl="0" algn="l">
              <a:spcBef>
                <a:spcPts val="1600"/>
              </a:spcBef>
              <a:spcAft>
                <a:spcPts val="0"/>
              </a:spcAft>
              <a:buNone/>
            </a:pPr>
            <a:r>
              <a:rPr lang="en" sz="2800"/>
              <a:t>This step leads to completely filling the table.</a:t>
            </a:r>
            <a:endParaRPr sz="2800"/>
          </a:p>
          <a:p>
            <a:pPr indent="0" lvl="0" marL="0" rtl="0" algn="l">
              <a:spcBef>
                <a:spcPts val="1600"/>
              </a:spcBef>
              <a:spcAft>
                <a:spcPts val="1600"/>
              </a:spcAft>
              <a:buNone/>
            </a:pPr>
            <a:r>
              <a:rPr lang="en" sz="2800"/>
              <a:t>Then, value of the last box represents the maximum possible value that can be put into the knapsack.</a:t>
            </a:r>
            <a:endParaRPr sz="2800"/>
          </a:p>
        </p:txBody>
      </p:sp>
    </p:spTree>
  </p:cSld>
  <p:clrMapOvr>
    <a:masterClrMapping/>
  </p:clrMapOvr>
</p:sld>
</file>

<file path=ppt/theme/theme1.xml><?xml version="1.0" encoding="utf-8"?>
<a:theme xmlns:a="http://schemas.openxmlformats.org/drawingml/2006/main" xmlns:r="http://schemas.openxmlformats.org/officeDocument/2006/relationships" name="Interactive Tech by Slidesgo">
  <a:themeElements>
    <a:clrScheme name="Simple Light">
      <a:dk1>
        <a:srgbClr val="5B0F00"/>
      </a:dk1>
      <a:lt1>
        <a:srgbClr val="FFFFFF"/>
      </a:lt1>
      <a:dk2>
        <a:srgbClr val="EA9999"/>
      </a:dk2>
      <a:lt2>
        <a:srgbClr val="E06666"/>
      </a:lt2>
      <a:accent1>
        <a:srgbClr val="EA9999"/>
      </a:accent1>
      <a:accent2>
        <a:srgbClr val="5B0F00"/>
      </a:accent2>
      <a:accent3>
        <a:srgbClr val="CC0000"/>
      </a:accent3>
      <a:accent4>
        <a:srgbClr val="F4CCCC"/>
      </a:accent4>
      <a:accent5>
        <a:srgbClr val="CC4125"/>
      </a:accent5>
      <a:accent6>
        <a:srgbClr val="A61C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